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257" r:id="rId3"/>
    <p:sldId id="258" r:id="rId4"/>
    <p:sldId id="260" r:id="rId5"/>
    <p:sldId id="262" r:id="rId6"/>
    <p:sldId id="266" r:id="rId7"/>
    <p:sldId id="272" r:id="rId8"/>
    <p:sldId id="273" r:id="rId9"/>
    <p:sldId id="274" r:id="rId10"/>
    <p:sldId id="275" r:id="rId11"/>
    <p:sldId id="276" r:id="rId12"/>
    <p:sldId id="277" r:id="rId13"/>
    <p:sldId id="278" r:id="rId14"/>
    <p:sldId id="279" r:id="rId15"/>
    <p:sldId id="280" r:id="rId16"/>
    <p:sldId id="281" r:id="rId17"/>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C0D4"/>
    <a:srgbClr val="FFFFFF"/>
    <a:srgbClr val="A13B39"/>
    <a:srgbClr val="C9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p:scale>
          <a:sx n="60" d="100"/>
          <a:sy n="60" d="100"/>
        </p:scale>
        <p:origin x="-1572"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9E512C85-0FFE-49C8-B127-48935EA37F9B}" type="datetimeFigureOut">
              <a:rPr lang="en-US" smtClean="0"/>
              <a:t>7/13/2019</a:t>
            </a:fld>
            <a:endParaRPr lang="en-US"/>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7A36A8BE-1379-4E19-9BC9-DC1CF014C6DE}" type="slidenum">
              <a:rPr lang="en-US" smtClean="0"/>
              <a:t>‹#›</a:t>
            </a:fld>
            <a:endParaRPr lang="en-US"/>
          </a:p>
        </p:txBody>
      </p:sp>
    </p:spTree>
    <p:extLst>
      <p:ext uri="{BB962C8B-B14F-4D97-AF65-F5344CB8AC3E}">
        <p14:creationId xmlns:p14="http://schemas.microsoft.com/office/powerpoint/2010/main" val="2573101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5" y="0"/>
            <a:ext cx="4303713" cy="339725"/>
          </a:xfrm>
          <a:prstGeom prst="rect">
            <a:avLst/>
          </a:prstGeom>
        </p:spPr>
        <p:txBody>
          <a:bodyPr vert="horz" lIns="91440" tIns="45720" rIns="91440" bIns="45720" rtlCol="0"/>
          <a:lstStyle>
            <a:lvl1pPr algn="r">
              <a:defRPr sz="1200"/>
            </a:lvl1pPr>
          </a:lstStyle>
          <a:p>
            <a:fld id="{74836113-1E4A-4BB9-B7C8-5AB82E200719}" type="datetimeFigureOut">
              <a:rPr lang="en-US" smtClean="0"/>
              <a:t>7/13/2019</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88" y="3228975"/>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5" y="6456363"/>
            <a:ext cx="4303713" cy="339725"/>
          </a:xfrm>
          <a:prstGeom prst="rect">
            <a:avLst/>
          </a:prstGeom>
        </p:spPr>
        <p:txBody>
          <a:bodyPr vert="horz" lIns="91440" tIns="45720" rIns="91440" bIns="45720" rtlCol="0" anchor="b"/>
          <a:lstStyle>
            <a:lvl1pPr algn="r">
              <a:defRPr sz="1200"/>
            </a:lvl1pPr>
          </a:lstStyle>
          <a:p>
            <a:fld id="{E6A96676-C97A-4104-8944-7348211A8A0D}" type="slidenum">
              <a:rPr lang="en-US" smtClean="0"/>
              <a:t>‹#›</a:t>
            </a:fld>
            <a:endParaRPr lang="en-US"/>
          </a:p>
        </p:txBody>
      </p:sp>
    </p:spTree>
    <p:extLst>
      <p:ext uri="{BB962C8B-B14F-4D97-AF65-F5344CB8AC3E}">
        <p14:creationId xmlns:p14="http://schemas.microsoft.com/office/powerpoint/2010/main" val="239666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E29AD-0F63-4C97-8BCE-FB698D338E18}"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129093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E29AD-0F63-4C97-8BCE-FB698D338E18}"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92312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E29AD-0F63-4C97-8BCE-FB698D338E18}"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01201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E29AD-0F63-4C97-8BCE-FB698D338E18}"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27871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E29AD-0F63-4C97-8BCE-FB698D338E18}"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12715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7E29AD-0F63-4C97-8BCE-FB698D338E18}" type="datetimeFigureOut">
              <a:rPr lang="en-US" smtClean="0"/>
              <a:t>7/13/2019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13787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7E29AD-0F63-4C97-8BCE-FB698D338E18}" type="datetimeFigureOut">
              <a:rPr lang="en-US" smtClean="0"/>
              <a:t>7/13/2019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163107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7E29AD-0F63-4C97-8BCE-FB698D338E18}" type="datetimeFigureOut">
              <a:rPr lang="en-US" smtClean="0"/>
              <a:t>7/13/2019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44694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E29AD-0F63-4C97-8BCE-FB698D338E18}" type="datetimeFigureOut">
              <a:rPr lang="en-US" smtClean="0"/>
              <a:t>7/13/2019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44522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E29AD-0F63-4C97-8BCE-FB698D338E18}" type="datetimeFigureOut">
              <a:rPr lang="en-US" smtClean="0"/>
              <a:t>7/13/2019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87834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E29AD-0F63-4C97-8BCE-FB698D338E18}" type="datetimeFigureOut">
              <a:rPr lang="en-US" smtClean="0"/>
              <a:t>7/13/2019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428478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E29AD-0F63-4C97-8BCE-FB698D338E18}" type="datetimeFigureOut">
              <a:rPr lang="en-US" smtClean="0"/>
              <a:t>7/13/2019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42A8C-57CF-4F1B-B35A-8FE5E96FAB79}" type="slidenum">
              <a:rPr lang="en-US" smtClean="0"/>
              <a:t>‹#›</a:t>
            </a:fld>
            <a:endParaRPr lang="en-US"/>
          </a:p>
        </p:txBody>
      </p:sp>
    </p:spTree>
    <p:extLst>
      <p:ext uri="{BB962C8B-B14F-4D97-AF65-F5344CB8AC3E}">
        <p14:creationId xmlns:p14="http://schemas.microsoft.com/office/powerpoint/2010/main" val="390602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3.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Layout" Target="../slideLayouts/slideLayout2.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7.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1531" b="13450"/>
          <a:stretch/>
        </p:blipFill>
        <p:spPr>
          <a:xfrm>
            <a:off x="0" y="0"/>
            <a:ext cx="9144000" cy="6888481"/>
          </a:xfrm>
          <a:prstGeom prst="rect">
            <a:avLst/>
          </a:prstGeom>
        </p:spPr>
      </p:pic>
      <p:sp>
        <p:nvSpPr>
          <p:cNvPr id="2" name="Title 1"/>
          <p:cNvSpPr>
            <a:spLocks noGrp="1"/>
          </p:cNvSpPr>
          <p:nvPr>
            <p:ph type="ctrTitle"/>
          </p:nvPr>
        </p:nvSpPr>
        <p:spPr>
          <a:xfrm>
            <a:off x="685800" y="1600200"/>
            <a:ext cx="7772400" cy="4191000"/>
          </a:xfrm>
        </p:spPr>
        <p:txBody>
          <a:bodyPr>
            <a:noAutofit/>
          </a:bodyPr>
          <a:lstStyle/>
          <a:p>
            <a:pPr marL="182880" indent="0" algn="ctr">
              <a:lnSpc>
                <a:spcPct val="150000"/>
              </a:lnSpc>
              <a:buNone/>
            </a:pP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تجویز و انتخاب آنتی بیوتیک ها بر عهده  پزشک است تا طی تکمیل دوره درمانی صحیح و تعداد مناسب آنتی بیوتیک ها، درمان بیمار تضمین نمایید.</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304800"/>
            <a:ext cx="1346750" cy="1905000"/>
          </a:xfrm>
          <a:prstGeom prst="rect">
            <a:avLst/>
          </a:prstGeom>
        </p:spPr>
      </p:pic>
      <p:sp>
        <p:nvSpPr>
          <p:cNvPr id="8" name="Rectangle 7"/>
          <p:cNvSpPr/>
          <p:nvPr/>
        </p:nvSpPr>
        <p:spPr>
          <a:xfrm>
            <a:off x="1828800" y="5715000"/>
            <a:ext cx="5410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cs typeface="B Titr" pitchFamily="2" charset="-78"/>
              </a:rPr>
              <a:t>معاونت غذا و دارو دانشگاه علوم پزشکی ایران</a:t>
            </a:r>
            <a:endParaRPr lang="en-US" sz="2400" dirty="0">
              <a:solidFill>
                <a:schemeClr val="tx2"/>
              </a:solidFill>
              <a:cs typeface="B Titr" pitchFamily="2" charset="-78"/>
            </a:endParaRPr>
          </a:p>
        </p:txBody>
      </p:sp>
      <p:sp>
        <p:nvSpPr>
          <p:cNvPr id="4" name="Rectangle 3"/>
          <p:cNvSpPr/>
          <p:nvPr/>
        </p:nvSpPr>
        <p:spPr>
          <a:xfrm>
            <a:off x="3717811" y="6367046"/>
            <a:ext cx="1632178" cy="338554"/>
          </a:xfrm>
          <a:prstGeom prst="rect">
            <a:avLst/>
          </a:prstGeom>
        </p:spPr>
        <p:txBody>
          <a:bodyPr wrap="none">
            <a:spAutoFit/>
          </a:bodyPr>
          <a:lstStyle/>
          <a:p>
            <a:r>
              <a:rPr lang="fa-IR" sz="1600" dirty="0" smtClean="0">
                <a:solidFill>
                  <a:srgbClr val="1F497D"/>
                </a:solidFill>
                <a:cs typeface="B Titr" pitchFamily="2" charset="-78"/>
              </a:rPr>
              <a:t>واحد تحقیق و توسعه</a:t>
            </a:r>
            <a:endParaRPr lang="en-US" sz="1600" dirty="0"/>
          </a:p>
        </p:txBody>
      </p:sp>
    </p:spTree>
    <p:extLst>
      <p:ext uri="{BB962C8B-B14F-4D97-AF65-F5344CB8AC3E}">
        <p14:creationId xmlns:p14="http://schemas.microsoft.com/office/powerpoint/2010/main" val="872853997"/>
      </p:ext>
    </p:extLst>
  </p:cSld>
  <p:clrMapOvr>
    <a:masterClrMapping/>
  </p:clrMapOvr>
  <p:transition spd="slow" advTm="1907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778" r="15611"/>
          <a:stretch/>
        </p:blipFill>
        <p:spPr>
          <a:xfrm>
            <a:off x="0" y="5254"/>
            <a:ext cx="9162398" cy="6852746"/>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915240" y="304800"/>
            <a:ext cx="1418759" cy="2006858"/>
          </a:xfrm>
          <a:prstGeom prst="rect">
            <a:avLst/>
          </a:prstGeom>
        </p:spPr>
      </p:pic>
      <p:sp>
        <p:nvSpPr>
          <p:cNvPr id="11" name="Rectangle 10"/>
          <p:cNvSpPr/>
          <p:nvPr/>
        </p:nvSpPr>
        <p:spPr>
          <a:xfrm>
            <a:off x="1181566" y="5562600"/>
            <a:ext cx="666703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ln w="18415" cmpd="sng">
                  <a:solidFill>
                    <a:schemeClr val="tx1">
                      <a:lumMod val="75000"/>
                      <a:lumOff val="25000"/>
                    </a:schemeClr>
                  </a:solidFill>
                  <a:prstDash val="solid"/>
                </a:ln>
                <a:solidFill>
                  <a:schemeClr val="tx1"/>
                </a:solidFill>
                <a:effectLst>
                  <a:glow rad="101600">
                    <a:srgbClr val="FFC000">
                      <a:alpha val="60000"/>
                    </a:srgbClr>
                  </a:glow>
                </a:effectLst>
                <a:cs typeface="B Traffic" pitchFamily="2" charset="-78"/>
              </a:rPr>
              <a:t>معاونت غذا و دارو </a:t>
            </a:r>
            <a:r>
              <a:rPr lang="fa-IR" sz="3200" dirty="0">
                <a:ln w="18415" cmpd="sng">
                  <a:solidFill>
                    <a:schemeClr val="tx1">
                      <a:lumMod val="75000"/>
                      <a:lumOff val="25000"/>
                    </a:schemeClr>
                  </a:solidFill>
                  <a:prstDash val="solid"/>
                </a:ln>
                <a:solidFill>
                  <a:schemeClr val="tx1"/>
                </a:solidFill>
                <a:effectLst>
                  <a:glow rad="101600">
                    <a:srgbClr val="FFC000">
                      <a:alpha val="60000"/>
                    </a:srgbClr>
                  </a:glow>
                </a:effectLst>
                <a:cs typeface="B Traffic" pitchFamily="2" charset="-78"/>
              </a:rPr>
              <a:t>دانشگاه علوم پزشکی </a:t>
            </a:r>
            <a:r>
              <a:rPr lang="fa-IR" sz="3200" dirty="0" smtClean="0">
                <a:ln w="18415" cmpd="sng">
                  <a:solidFill>
                    <a:schemeClr val="tx1">
                      <a:lumMod val="75000"/>
                      <a:lumOff val="25000"/>
                    </a:schemeClr>
                  </a:solidFill>
                  <a:prstDash val="solid"/>
                </a:ln>
                <a:solidFill>
                  <a:schemeClr val="tx1"/>
                </a:solidFill>
                <a:effectLst>
                  <a:glow rad="101600">
                    <a:srgbClr val="FFC000">
                      <a:alpha val="60000"/>
                    </a:srgbClr>
                  </a:glow>
                </a:effectLst>
                <a:cs typeface="B Traffic" pitchFamily="2" charset="-78"/>
              </a:rPr>
              <a:t>ایران</a:t>
            </a:r>
            <a:endParaRPr lang="en-US" sz="3200" dirty="0">
              <a:ln w="18415" cmpd="sng">
                <a:solidFill>
                  <a:schemeClr val="tx1">
                    <a:lumMod val="75000"/>
                    <a:lumOff val="25000"/>
                  </a:schemeClr>
                </a:solidFill>
                <a:prstDash val="solid"/>
              </a:ln>
              <a:solidFill>
                <a:schemeClr val="tx1"/>
              </a:solidFill>
              <a:effectLst>
                <a:glow rad="101600">
                  <a:srgbClr val="FFC000">
                    <a:alpha val="60000"/>
                  </a:srgbClr>
                </a:glow>
              </a:effectLst>
              <a:cs typeface="B Traffic" pitchFamily="2" charset="-78"/>
            </a:endParaRPr>
          </a:p>
        </p:txBody>
      </p:sp>
      <p:sp>
        <p:nvSpPr>
          <p:cNvPr id="2" name="Title 1"/>
          <p:cNvSpPr>
            <a:spLocks noGrp="1"/>
          </p:cNvSpPr>
          <p:nvPr>
            <p:ph type="title"/>
          </p:nvPr>
        </p:nvSpPr>
        <p:spPr>
          <a:xfrm>
            <a:off x="304800" y="1676400"/>
            <a:ext cx="8610600" cy="3733800"/>
          </a:xfrm>
        </p:spPr>
        <p:txBody>
          <a:bodyPr>
            <a:normAutofit/>
          </a:bodyPr>
          <a:lstStyle/>
          <a:p>
            <a:pPr lvl="0" rtl="1">
              <a:lnSpc>
                <a:spcPct val="150000"/>
              </a:lnSpc>
              <a:tabLst>
                <a:tab pos="3082925" algn="l"/>
              </a:tabLst>
            </a:pPr>
            <a:r>
              <a:rPr lang="fa-IR" sz="3600" dirty="0">
                <a:ln w="18415" cmpd="sng">
                  <a:noFill/>
                  <a:prstDash val="solid"/>
                </a:ln>
                <a:solidFill>
                  <a:schemeClr val="bg2">
                    <a:lumMod val="10000"/>
                  </a:schemeClr>
                </a:solidFill>
                <a:effectLst>
                  <a:glow rad="101600">
                    <a:schemeClr val="bg1">
                      <a:alpha val="60000"/>
                    </a:schemeClr>
                  </a:glow>
                </a:effectLst>
                <a:cs typeface="B Titr" pitchFamily="2" charset="-78"/>
              </a:rPr>
              <a:t>قرصهای جلوگیری از بارداری میتواند اثر برخی </a:t>
            </a:r>
            <a:r>
              <a:rPr lang="fa-IR" sz="3600" dirty="0" smtClean="0">
                <a:ln w="18415" cmpd="sng">
                  <a:noFill/>
                  <a:prstDash val="solid"/>
                </a:ln>
                <a:solidFill>
                  <a:schemeClr val="bg2">
                    <a:lumMod val="10000"/>
                  </a:schemeClr>
                </a:solidFill>
                <a:effectLst>
                  <a:glow rad="101600">
                    <a:schemeClr val="bg1">
                      <a:alpha val="60000"/>
                    </a:schemeClr>
                  </a:glow>
                </a:effectLst>
                <a:cs typeface="B Titr" pitchFamily="2" charset="-78"/>
              </a:rPr>
              <a:t>از          </a:t>
            </a:r>
            <a:r>
              <a:rPr lang="fa-IR" sz="3600" dirty="0">
                <a:ln w="18415" cmpd="sng">
                  <a:noFill/>
                  <a:prstDash val="solid"/>
                </a:ln>
                <a:solidFill>
                  <a:schemeClr val="bg2">
                    <a:lumMod val="10000"/>
                  </a:schemeClr>
                </a:solidFill>
                <a:effectLst>
                  <a:glow rad="101600">
                    <a:schemeClr val="bg1">
                      <a:alpha val="60000"/>
                    </a:schemeClr>
                  </a:glow>
                </a:effectLst>
                <a:cs typeface="B Titr" pitchFamily="2" charset="-78"/>
              </a:rPr>
              <a:t>آنتی بیوتیک ها را کاهش یا افزایش دهد. </a:t>
            </a:r>
            <a:r>
              <a:rPr lang="fa-IR" sz="3600" dirty="0" smtClean="0">
                <a:ln w="18415" cmpd="sng">
                  <a:noFill/>
                  <a:prstDash val="solid"/>
                </a:ln>
                <a:solidFill>
                  <a:schemeClr val="bg2">
                    <a:lumMod val="10000"/>
                  </a:schemeClr>
                </a:solidFill>
                <a:effectLst>
                  <a:glow rad="101600">
                    <a:schemeClr val="bg1">
                      <a:alpha val="60000"/>
                    </a:schemeClr>
                  </a:glow>
                </a:effectLst>
                <a:cs typeface="B Titr" pitchFamily="2" charset="-78"/>
              </a:rPr>
              <a:t/>
            </a:r>
            <a:br>
              <a:rPr lang="fa-IR" sz="3600" dirty="0" smtClean="0">
                <a:ln w="18415" cmpd="sng">
                  <a:noFill/>
                  <a:prstDash val="solid"/>
                </a:ln>
                <a:solidFill>
                  <a:schemeClr val="bg2">
                    <a:lumMod val="10000"/>
                  </a:schemeClr>
                </a:solidFill>
                <a:effectLst>
                  <a:glow rad="101600">
                    <a:schemeClr val="bg1">
                      <a:alpha val="60000"/>
                    </a:schemeClr>
                  </a:glow>
                </a:effectLst>
                <a:cs typeface="B Titr" pitchFamily="2" charset="-78"/>
              </a:rPr>
            </a:br>
            <a:r>
              <a:rPr lang="fa-IR" sz="3600" dirty="0" smtClean="0">
                <a:ln w="18415" cmpd="sng">
                  <a:noFill/>
                  <a:prstDash val="solid"/>
                </a:ln>
                <a:solidFill>
                  <a:schemeClr val="bg2">
                    <a:lumMod val="10000"/>
                  </a:schemeClr>
                </a:solidFill>
                <a:effectLst>
                  <a:glow rad="101600">
                    <a:schemeClr val="bg1">
                      <a:alpha val="60000"/>
                    </a:schemeClr>
                  </a:glow>
                </a:effectLst>
                <a:cs typeface="B Titr" pitchFamily="2" charset="-78"/>
              </a:rPr>
              <a:t>از </a:t>
            </a:r>
            <a:r>
              <a:rPr lang="fa-IR" sz="3600" dirty="0">
                <a:ln w="18415" cmpd="sng">
                  <a:noFill/>
                  <a:prstDash val="solid"/>
                </a:ln>
                <a:solidFill>
                  <a:schemeClr val="bg2">
                    <a:lumMod val="10000"/>
                  </a:schemeClr>
                </a:solidFill>
                <a:effectLst>
                  <a:glow rad="101600">
                    <a:schemeClr val="bg1">
                      <a:alpha val="60000"/>
                    </a:schemeClr>
                  </a:glow>
                </a:effectLst>
                <a:cs typeface="B Titr" pitchFamily="2" charset="-78"/>
              </a:rPr>
              <a:t>پزشک یا داروساز خود مشاوره بگیرید.</a:t>
            </a:r>
            <a:endParaRPr lang="en-US" sz="3600" dirty="0">
              <a:ln w="18415" cmpd="sng">
                <a:noFill/>
                <a:prstDash val="solid"/>
              </a:ln>
              <a:solidFill>
                <a:schemeClr val="bg2">
                  <a:lumMod val="10000"/>
                </a:schemeClr>
              </a:solidFill>
              <a:effectLst>
                <a:glow rad="101600">
                  <a:schemeClr val="bg1">
                    <a:alpha val="60000"/>
                  </a:schemeClr>
                </a:glow>
              </a:effectLst>
              <a:cs typeface="B Titr" pitchFamily="2" charset="-78"/>
            </a:endParaRPr>
          </a:p>
        </p:txBody>
      </p:sp>
      <p:sp>
        <p:nvSpPr>
          <p:cNvPr id="5" name="Rectangle 4"/>
          <p:cNvSpPr/>
          <p:nvPr/>
        </p:nvSpPr>
        <p:spPr>
          <a:xfrm>
            <a:off x="3686170" y="6324600"/>
            <a:ext cx="1657826" cy="338554"/>
          </a:xfrm>
          <a:prstGeom prst="rect">
            <a:avLst/>
          </a:prstGeom>
        </p:spPr>
        <p:txBody>
          <a:bodyPr wrap="none">
            <a:spAutoFit/>
          </a:bodyPr>
          <a:lstStyle/>
          <a:p>
            <a:r>
              <a:rPr lang="fa-IR" sz="1600" dirty="0" smtClean="0">
                <a:ln w="18415" cmpd="sng">
                  <a:solidFill>
                    <a:prstClr val="black">
                      <a:lumMod val="75000"/>
                      <a:lumOff val="25000"/>
                    </a:prstClr>
                  </a:solidFill>
                  <a:prstDash val="solid"/>
                </a:ln>
                <a:solidFill>
                  <a:prstClr val="black"/>
                </a:solidFill>
                <a:effectLst>
                  <a:glow rad="101600">
                    <a:srgbClr val="FFC000">
                      <a:alpha val="60000"/>
                    </a:srgbClr>
                  </a:glow>
                </a:effectLst>
                <a:cs typeface="B Traffic" pitchFamily="2" charset="-78"/>
              </a:rPr>
              <a:t>واحد تحقیق و توسعه</a:t>
            </a:r>
            <a:endParaRPr lang="en-US" sz="1600" dirty="0"/>
          </a:p>
        </p:txBody>
      </p:sp>
    </p:spTree>
    <p:extLst>
      <p:ext uri="{BB962C8B-B14F-4D97-AF65-F5344CB8AC3E}">
        <p14:creationId xmlns:p14="http://schemas.microsoft.com/office/powerpoint/2010/main" val="2355827640"/>
      </p:ext>
    </p:extLst>
  </p:cSld>
  <p:clrMapOvr>
    <a:masterClrMapping/>
  </p:clrMapOvr>
  <mc:AlternateContent xmlns:mc="http://schemas.openxmlformats.org/markup-compatibility/2006" xmlns:p14="http://schemas.microsoft.com/office/powerpoint/2010/main">
    <mc:Choice Requires="p14">
      <p:transition spd="slow" p14:dur="1500" advTm="16663">
        <p:split orient="vert"/>
      </p:transition>
    </mc:Choice>
    <mc:Fallback xmlns="">
      <p:transition spd="slow" advTm="16663">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827" t="24135" b="-138"/>
          <a:stretch/>
        </p:blipFill>
        <p:spPr>
          <a:xfrm>
            <a:off x="0" y="3505200"/>
            <a:ext cx="9144000" cy="3371192"/>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15200" y="5155322"/>
            <a:ext cx="1131270" cy="1600200"/>
          </a:xfrm>
          <a:prstGeom prst="rect">
            <a:avLst/>
          </a:prstGeom>
        </p:spPr>
      </p:pic>
      <p:sp>
        <p:nvSpPr>
          <p:cNvPr id="6" name="Rectangle 5"/>
          <p:cNvSpPr/>
          <p:nvPr/>
        </p:nvSpPr>
        <p:spPr>
          <a:xfrm>
            <a:off x="0" y="0"/>
            <a:ext cx="9144000" cy="3389585"/>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791200"/>
            <a:ext cx="63123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raffic" pitchFamily="2" charset="-78"/>
              </a:rPr>
              <a:t>معاونت غذا و دارو دانشگاه علوم پزشکی ایران</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raffic" pitchFamily="2" charset="-78"/>
            </a:endParaRPr>
          </a:p>
        </p:txBody>
      </p:sp>
      <p:sp>
        <p:nvSpPr>
          <p:cNvPr id="2" name="Title 1"/>
          <p:cNvSpPr>
            <a:spLocks noGrp="1"/>
          </p:cNvSpPr>
          <p:nvPr>
            <p:ph type="title"/>
          </p:nvPr>
        </p:nvSpPr>
        <p:spPr>
          <a:xfrm>
            <a:off x="174735" y="152400"/>
            <a:ext cx="8816865" cy="3200400"/>
          </a:xfrm>
        </p:spPr>
        <p:txBody>
          <a:bodyPr>
            <a:no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lvl="0" rtl="1">
              <a:lnSpc>
                <a:spcPct val="150000"/>
              </a:lnSpc>
              <a:tabLst>
                <a:tab pos="3082925" algn="l"/>
              </a:tabLst>
            </a:pPr>
            <a:r>
              <a:rPr lang="fa-IR" sz="2800" b="1" spc="50" dirty="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innerShdw blurRad="63500" dist="50800" dir="8100000">
                    <a:prstClr val="black">
                      <a:alpha val="50000"/>
                    </a:prstClr>
                  </a:innerShdw>
                </a:effectLst>
                <a:cs typeface="B Titr" pitchFamily="2" charset="-78"/>
              </a:rPr>
              <a:t>با مصرف آنتی بیوتیک ها در خانم های باردار ممکن است از جفت عبور نموده و به جنین آسیب برسانند. مصرف آنتی بیوتیک در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innerShdw blurRad="63500" dist="50800" dir="8100000">
                    <a:prstClr val="black">
                      <a:alpha val="50000"/>
                    </a:prstClr>
                  </a:innerShdw>
                </a:effectLst>
                <a:cs typeface="B Titr" pitchFamily="2" charset="-78"/>
              </a:rPr>
              <a:t> </a:t>
            </a:r>
            <a:r>
              <a:rPr lang="fa-IR" sz="2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innerShdw blurRad="63500" dist="50800" dir="8100000">
                    <a:prstClr val="black">
                      <a:alpha val="50000"/>
                    </a:prstClr>
                  </a:innerShdw>
                </a:effectLst>
                <a:cs typeface="B Titr" pitchFamily="2" charset="-78"/>
              </a:rPr>
              <a:t>شیر </a:t>
            </a:r>
            <a:r>
              <a:rPr lang="fa-IR" sz="2800" b="1" spc="50" dirty="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innerShdw blurRad="63500" dist="50800" dir="8100000">
                    <a:prstClr val="black">
                      <a:alpha val="50000"/>
                    </a:prstClr>
                  </a:innerShdw>
                </a:effectLst>
                <a:cs typeface="B Titr" pitchFamily="2" charset="-78"/>
              </a:rPr>
              <a:t>دهی نیز ممکن است از شیر عبور کرده به نوزاد صدماتی را وارد نماید. حتما پزشک را در جریان بارداری  و شیردهی قرار دهید.</a:t>
            </a:r>
            <a:endParaRPr lang="en-US" sz="2800" b="1" spc="50" dirty="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innerShdw blurRad="63500" dist="50800" dir="8100000">
                  <a:prstClr val="black">
                    <a:alpha val="50000"/>
                  </a:prstClr>
                </a:innerShdw>
              </a:effectLst>
              <a:cs typeface="B Titr" pitchFamily="2" charset="-78"/>
            </a:endParaRPr>
          </a:p>
        </p:txBody>
      </p:sp>
      <p:sp>
        <p:nvSpPr>
          <p:cNvPr id="3" name="Rectangle 2"/>
          <p:cNvSpPr/>
          <p:nvPr/>
        </p:nvSpPr>
        <p:spPr>
          <a:xfrm>
            <a:off x="3743087" y="6443246"/>
            <a:ext cx="1657826" cy="338554"/>
          </a:xfrm>
          <a:prstGeom prst="rect">
            <a:avLst/>
          </a:prstGeom>
        </p:spPr>
        <p:txBody>
          <a:bodyPr wrap="none">
            <a:spAutoFit/>
          </a:bodyPr>
          <a:lstStyle/>
          <a:p>
            <a:r>
              <a:rPr lang="fa-I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raffic" pitchFamily="2" charset="-78"/>
              </a:rPr>
              <a:t>واحد تحقیق و توسعه</a:t>
            </a:r>
            <a:endParaRPr lang="en-US" sz="1600" dirty="0"/>
          </a:p>
        </p:txBody>
      </p:sp>
    </p:spTree>
    <p:extLst>
      <p:ext uri="{BB962C8B-B14F-4D97-AF65-F5344CB8AC3E}">
        <p14:creationId xmlns:p14="http://schemas.microsoft.com/office/powerpoint/2010/main" val="2413079477"/>
      </p:ext>
    </p:extLst>
  </p:cSld>
  <p:clrMapOvr>
    <a:masterClrMapping/>
  </p:clrMapOvr>
  <mc:AlternateContent xmlns:mc="http://schemas.openxmlformats.org/markup-compatibility/2006" xmlns:p14="http://schemas.microsoft.com/office/powerpoint/2010/main">
    <mc:Choice Requires="p14">
      <p:transition spd="slow" p14:dur="1500" advTm="17481">
        <p:split orient="vert"/>
      </p:transition>
    </mc:Choice>
    <mc:Fallback xmlns="">
      <p:transition spd="slow" advTm="17481">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7920" b="3170"/>
          <a:stretch/>
        </p:blipFill>
        <p:spPr>
          <a:xfrm>
            <a:off x="0" y="-13138"/>
            <a:ext cx="9144000" cy="6871138"/>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49926" y="4576564"/>
            <a:ext cx="1339925" cy="1895346"/>
          </a:xfrm>
          <a:prstGeom prst="rect">
            <a:avLst/>
          </a:prstGeom>
        </p:spPr>
      </p:pic>
      <p:sp>
        <p:nvSpPr>
          <p:cNvPr id="11" name="Rectangle 10"/>
          <p:cNvSpPr/>
          <p:nvPr/>
        </p:nvSpPr>
        <p:spPr>
          <a:xfrm>
            <a:off x="1415845" y="5524237"/>
            <a:ext cx="63123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ln w="18415" cmpd="sng">
                  <a:solidFill>
                    <a:schemeClr val="tx2">
                      <a:lumMod val="75000"/>
                    </a:schemeClr>
                  </a:solidFill>
                  <a:prstDash val="solid"/>
                </a:ln>
                <a:solidFill>
                  <a:srgbClr val="002060"/>
                </a:solidFill>
                <a:cs typeface="B Traffic" pitchFamily="2" charset="-78"/>
              </a:rPr>
              <a:t>معاونت غذا و دارو دانشگاه علوم پزشکی ایران</a:t>
            </a:r>
            <a:endParaRPr lang="en-US" sz="2800" dirty="0">
              <a:ln w="18415" cmpd="sng">
                <a:solidFill>
                  <a:schemeClr val="tx2">
                    <a:lumMod val="75000"/>
                  </a:schemeClr>
                </a:solidFill>
                <a:prstDash val="solid"/>
              </a:ln>
              <a:solidFill>
                <a:srgbClr val="002060"/>
              </a:solidFill>
              <a:cs typeface="B Traffic" pitchFamily="2" charset="-78"/>
            </a:endParaRPr>
          </a:p>
        </p:txBody>
      </p:sp>
      <p:sp>
        <p:nvSpPr>
          <p:cNvPr id="2" name="Title 1"/>
          <p:cNvSpPr>
            <a:spLocks noGrp="1"/>
          </p:cNvSpPr>
          <p:nvPr>
            <p:ph type="title"/>
          </p:nvPr>
        </p:nvSpPr>
        <p:spPr>
          <a:xfrm>
            <a:off x="247650" y="-152400"/>
            <a:ext cx="8648700" cy="5334000"/>
          </a:xfrm>
        </p:spPr>
        <p:txBody>
          <a:bodyPr>
            <a:normAutofit/>
          </a:bodyPr>
          <a:lstStyle/>
          <a:p>
            <a:pPr lvl="0" algn="r" rtl="1">
              <a:lnSpc>
                <a:spcPct val="150000"/>
              </a:lnSpc>
              <a:tabLst>
                <a:tab pos="3082925" algn="l"/>
              </a:tabLst>
            </a:pPr>
            <a:r>
              <a:rPr lang="fa-IR" sz="2800" b="1" cap="all" dirty="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آنتی بیوتیک ها ممکن است باعث کاهش اثر قرص </a:t>
            </a:r>
            <a:r>
              <a:rPr lang="fa-IR" sz="2800" b="1" cap="all" dirty="0" smtClean="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های</a:t>
            </a:r>
            <a:r>
              <a:rPr lang="en-US" sz="2800" b="1" cap="all" dirty="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 </a:t>
            </a:r>
            <a:r>
              <a:rPr lang="en-US" sz="2800" b="1" cap="all" dirty="0" smtClean="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 </a:t>
            </a:r>
            <a:r>
              <a:rPr lang="fa-IR" sz="2800" b="1" cap="all" dirty="0" smtClean="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ضد </a:t>
            </a:r>
            <a:r>
              <a:rPr lang="fa-IR" sz="2800" b="1" cap="all" dirty="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بارداری شوند. شاید لازم باشد در طول مصرف </a:t>
            </a:r>
            <a:r>
              <a:rPr lang="fa-IR" sz="2800" b="1" cap="all" dirty="0" smtClean="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آنتی </a:t>
            </a:r>
            <a:r>
              <a:rPr lang="fa-IR" sz="2800" b="1" cap="all" dirty="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بیوتیک ها از روش های دیگر ضد </a:t>
            </a:r>
            <a:r>
              <a:rPr lang="fa-IR" sz="2800" b="1" cap="all" dirty="0" smtClean="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بارداری</a:t>
            </a:r>
            <a:r>
              <a:rPr lang="en-US" sz="2800" b="1" cap="all" dirty="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 </a:t>
            </a:r>
            <a:r>
              <a:rPr lang="fa-IR" sz="2800" b="1" cap="all" dirty="0" smtClean="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هم </a:t>
            </a:r>
            <a:r>
              <a:rPr lang="fa-IR" sz="2800" b="1" cap="all" dirty="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استفاده شود </a:t>
            </a:r>
            <a:r>
              <a:rPr lang="fa-IR" sz="2800" b="1" cap="all" dirty="0" smtClean="0">
                <a:ln w="9000" cmpd="sng">
                  <a:solidFill>
                    <a:schemeClr val="accent3">
                      <a:lumMod val="50000"/>
                    </a:schemeClr>
                  </a:solidFill>
                  <a:prstDash val="solid"/>
                </a:ln>
                <a:solidFill>
                  <a:schemeClr val="accent3">
                    <a:lumMod val="75000"/>
                  </a:schemeClr>
                </a:solidFill>
                <a:effectLst>
                  <a:glow rad="228600">
                    <a:schemeClr val="bg1">
                      <a:lumMod val="95000"/>
                      <a:alpha val="40000"/>
                    </a:schemeClr>
                  </a:glow>
                  <a:reflection blurRad="12700" stA="28000" endPos="45000" dist="1000" dir="5400000" sy="-100000" algn="bl" rotWithShape="0"/>
                </a:effectLst>
                <a:cs typeface="B Titr" pitchFamily="2" charset="-78"/>
              </a:rPr>
              <a:t>.</a:t>
            </a:r>
            <a:r>
              <a:rPr lang="en-US" sz="2800" b="1" cap="all" dirty="0" smtClean="0">
                <a:ln w="9000" cmpd="sng">
                  <a:solidFill>
                    <a:schemeClr val="tx1"/>
                  </a:solidFill>
                  <a:prstDash val="solid"/>
                </a:ln>
                <a:solidFill>
                  <a:schemeClr val="accent5">
                    <a:lumMod val="50000"/>
                  </a:schemeClr>
                </a:solidFill>
                <a:effectLst>
                  <a:glow rad="228600">
                    <a:schemeClr val="bg1">
                      <a:lumMod val="95000"/>
                      <a:alpha val="40000"/>
                    </a:schemeClr>
                  </a:glow>
                  <a:reflection blurRad="12700" stA="28000" endPos="45000" dist="1000" dir="5400000" sy="-100000" algn="bl" rotWithShape="0"/>
                </a:effectLst>
                <a:cs typeface="B Titr" pitchFamily="2" charset="-78"/>
              </a:rPr>
              <a:t/>
            </a:r>
            <a:br>
              <a:rPr lang="en-US" sz="2800" b="1" cap="all" dirty="0" smtClean="0">
                <a:ln w="9000" cmpd="sng">
                  <a:solidFill>
                    <a:schemeClr val="tx1"/>
                  </a:solidFill>
                  <a:prstDash val="solid"/>
                </a:ln>
                <a:solidFill>
                  <a:schemeClr val="accent5">
                    <a:lumMod val="50000"/>
                  </a:schemeClr>
                </a:solidFill>
                <a:effectLst>
                  <a:glow rad="228600">
                    <a:schemeClr val="bg1">
                      <a:lumMod val="95000"/>
                      <a:alpha val="40000"/>
                    </a:schemeClr>
                  </a:glow>
                  <a:reflection blurRad="12700" stA="28000" endPos="45000" dist="1000" dir="5400000" sy="-100000" algn="bl" rotWithShape="0"/>
                </a:effectLst>
                <a:cs typeface="B Titr" pitchFamily="2" charset="-78"/>
              </a:rPr>
            </a:br>
            <a:r>
              <a:rPr lang="fa-IR" sz="2800" b="1" cap="all" dirty="0" smtClean="0">
                <a:ln w="9000" cmpd="sng">
                  <a:solidFill>
                    <a:schemeClr val="tx1"/>
                  </a:solidFill>
                  <a:prstDash val="solid"/>
                </a:ln>
                <a:solidFill>
                  <a:schemeClr val="accent5">
                    <a:lumMod val="50000"/>
                  </a:schemeClr>
                </a:solidFill>
                <a:effectLst>
                  <a:glow rad="228600">
                    <a:schemeClr val="bg1">
                      <a:lumMod val="95000"/>
                      <a:alpha val="40000"/>
                    </a:schemeClr>
                  </a:glow>
                  <a:reflection blurRad="12700" stA="28000" endPos="45000" dist="1000" dir="5400000" sy="-100000" algn="bl" rotWithShape="0"/>
                </a:effectLst>
                <a:cs typeface="B Titr" pitchFamily="2" charset="-78"/>
              </a:rPr>
              <a:t> </a:t>
            </a:r>
            <a:r>
              <a:rPr lang="en-US" sz="2800" b="1" cap="all" dirty="0" smtClean="0">
                <a:ln w="9000" cmpd="sng">
                  <a:solidFill>
                    <a:schemeClr val="tx1"/>
                  </a:solidFill>
                  <a:prstDash val="solid"/>
                </a:ln>
                <a:solidFill>
                  <a:schemeClr val="accent5">
                    <a:lumMod val="50000"/>
                  </a:schemeClr>
                </a:solidFill>
                <a:effectLst>
                  <a:glow rad="228600">
                    <a:schemeClr val="bg1">
                      <a:lumMod val="95000"/>
                      <a:alpha val="40000"/>
                    </a:schemeClr>
                  </a:glow>
                  <a:reflection blurRad="12700" stA="28000" endPos="45000" dist="1000" dir="5400000" sy="-100000" algn="bl" rotWithShape="0"/>
                </a:effectLst>
                <a:cs typeface="B Titr" pitchFamily="2" charset="-78"/>
              </a:rPr>
              <a:t/>
            </a:r>
            <a:br>
              <a:rPr lang="en-US" sz="2800" b="1" cap="all" dirty="0" smtClean="0">
                <a:ln w="9000" cmpd="sng">
                  <a:solidFill>
                    <a:schemeClr val="tx1"/>
                  </a:solidFill>
                  <a:prstDash val="solid"/>
                </a:ln>
                <a:solidFill>
                  <a:schemeClr val="accent5">
                    <a:lumMod val="50000"/>
                  </a:schemeClr>
                </a:solidFill>
                <a:effectLst>
                  <a:glow rad="228600">
                    <a:schemeClr val="bg1">
                      <a:lumMod val="95000"/>
                      <a:alpha val="40000"/>
                    </a:schemeClr>
                  </a:glow>
                  <a:reflection blurRad="12700" stA="28000" endPos="45000" dist="1000" dir="5400000" sy="-100000" algn="bl" rotWithShape="0"/>
                </a:effectLst>
                <a:cs typeface="B Titr" pitchFamily="2" charset="-78"/>
              </a:rPr>
            </a:br>
            <a:r>
              <a:rPr lang="en-US" sz="1100" b="1" cap="all" dirty="0" smtClean="0">
                <a:ln w="9000" cmpd="sng">
                  <a:solidFill>
                    <a:schemeClr val="tx1"/>
                  </a:solidFill>
                  <a:prstDash val="solid"/>
                </a:ln>
                <a:solidFill>
                  <a:schemeClr val="accent5">
                    <a:lumMod val="50000"/>
                  </a:schemeClr>
                </a:solidFill>
                <a:effectLst>
                  <a:glow rad="228600">
                    <a:schemeClr val="bg1">
                      <a:lumMod val="95000"/>
                      <a:alpha val="40000"/>
                    </a:schemeClr>
                  </a:glow>
                  <a:reflection blurRad="12700" stA="28000" endPos="45000" dist="1000" dir="5400000" sy="-100000" algn="bl" rotWithShape="0"/>
                </a:effectLst>
                <a:cs typeface="B Titr" pitchFamily="2" charset="-78"/>
              </a:rPr>
              <a:t/>
            </a:r>
            <a:br>
              <a:rPr lang="en-US" sz="1100" b="1" cap="all" dirty="0" smtClean="0">
                <a:ln w="9000" cmpd="sng">
                  <a:solidFill>
                    <a:schemeClr val="tx1"/>
                  </a:solidFill>
                  <a:prstDash val="solid"/>
                </a:ln>
                <a:solidFill>
                  <a:schemeClr val="accent5">
                    <a:lumMod val="50000"/>
                  </a:schemeClr>
                </a:solidFill>
                <a:effectLst>
                  <a:glow rad="228600">
                    <a:schemeClr val="bg1">
                      <a:lumMod val="95000"/>
                      <a:alpha val="40000"/>
                    </a:schemeClr>
                  </a:glow>
                  <a:reflection blurRad="12700" stA="28000" endPos="45000" dist="1000" dir="5400000" sy="-100000" algn="bl" rotWithShape="0"/>
                </a:effectLst>
                <a:cs typeface="B Titr" pitchFamily="2" charset="-78"/>
              </a:rPr>
            </a:br>
            <a:r>
              <a:rPr lang="en-US" sz="2800" b="1" cap="all" dirty="0" smtClean="0">
                <a:ln w="9000" cmpd="sng">
                  <a:solidFill>
                    <a:schemeClr val="tx1"/>
                  </a:solidFill>
                  <a:prstDash val="solid"/>
                </a:ln>
                <a:solidFill>
                  <a:schemeClr val="accent5">
                    <a:lumMod val="50000"/>
                  </a:schemeClr>
                </a:solidFill>
                <a:effectLst>
                  <a:glow rad="228600">
                    <a:schemeClr val="bg1">
                      <a:lumMod val="95000"/>
                      <a:alpha val="40000"/>
                    </a:schemeClr>
                  </a:glow>
                  <a:reflection blurRad="12700" stA="28000" endPos="45000" dist="1000" dir="5400000" sy="-100000" algn="bl" rotWithShape="0"/>
                </a:effectLst>
                <a:cs typeface="B Titr" pitchFamily="2" charset="-78"/>
              </a:rPr>
              <a:t>    </a:t>
            </a:r>
            <a:r>
              <a:rPr lang="fa-IR" sz="2800" b="1" cap="all" dirty="0" smtClean="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rPr>
              <a:t>در </a:t>
            </a:r>
            <a:r>
              <a:rPr lang="fa-IR" sz="2800" b="1" cap="all" dirty="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rPr>
              <a:t>این </a:t>
            </a:r>
            <a:r>
              <a:rPr lang="fa-IR" sz="2800" b="1" cap="all" dirty="0" smtClean="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rPr>
              <a:t>مورد</a:t>
            </a:r>
            <a:r>
              <a:rPr lang="en-US" sz="2800" b="1" cap="all" dirty="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rPr>
              <a:t> </a:t>
            </a:r>
            <a:r>
              <a:rPr lang="fa-IR" sz="2800" b="1" cap="all" dirty="0" smtClean="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rPr>
              <a:t>با پزشک </a:t>
            </a:r>
            <a:r>
              <a:rPr lang="en-US" sz="2800" b="1" cap="all" dirty="0" smtClean="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rPr>
              <a:t/>
            </a:r>
            <a:br>
              <a:rPr lang="en-US" sz="2800" b="1" cap="all" dirty="0" smtClean="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rPr>
            </a:br>
            <a:r>
              <a:rPr lang="en-US" sz="2800" b="1" cap="all" dirty="0" smtClean="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rPr>
              <a:t>  </a:t>
            </a:r>
            <a:r>
              <a:rPr lang="fa-IR" sz="2800" b="1" cap="all" dirty="0" smtClean="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rPr>
              <a:t>یا داروسازخود مشاوره </a:t>
            </a:r>
            <a:r>
              <a:rPr lang="fa-IR" sz="2800" b="1" cap="all" dirty="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rPr>
              <a:t>نمایید.</a:t>
            </a:r>
            <a:endParaRPr lang="en-US" sz="2800" b="1" cap="all" dirty="0">
              <a:ln w="9000" cmpd="sng">
                <a:solidFill>
                  <a:schemeClr val="tx1"/>
                </a:solidFill>
                <a:prstDash val="solid"/>
              </a:ln>
              <a:solidFill>
                <a:srgbClr val="FFFF00"/>
              </a:solidFill>
              <a:effectLst>
                <a:glow rad="228600">
                  <a:schemeClr val="bg1">
                    <a:lumMod val="95000"/>
                    <a:alpha val="40000"/>
                  </a:schemeClr>
                </a:glow>
                <a:reflection blurRad="12700" stA="28000" endPos="45000" dist="1000" dir="5400000" sy="-100000" algn="bl" rotWithShape="0"/>
              </a:effectLst>
              <a:cs typeface="B Titr" pitchFamily="2" charset="-78"/>
            </a:endParaRPr>
          </a:p>
        </p:txBody>
      </p:sp>
      <p:sp>
        <p:nvSpPr>
          <p:cNvPr id="5" name="Rectangle 4"/>
          <p:cNvSpPr/>
          <p:nvPr/>
        </p:nvSpPr>
        <p:spPr>
          <a:xfrm>
            <a:off x="3743087" y="6269360"/>
            <a:ext cx="1657826" cy="338554"/>
          </a:xfrm>
          <a:prstGeom prst="rect">
            <a:avLst/>
          </a:prstGeom>
        </p:spPr>
        <p:txBody>
          <a:bodyPr wrap="none">
            <a:spAutoFit/>
          </a:bodyPr>
          <a:lstStyle/>
          <a:p>
            <a:r>
              <a:rPr lang="fa-IR" sz="1600" dirty="0" smtClean="0">
                <a:ln w="18415" cmpd="sng">
                  <a:solidFill>
                    <a:srgbClr val="1F497D">
                      <a:lumMod val="75000"/>
                    </a:srgbClr>
                  </a:solidFill>
                  <a:prstDash val="solid"/>
                </a:ln>
                <a:solidFill>
                  <a:srgbClr val="002060"/>
                </a:solidFill>
                <a:cs typeface="B Traffic" pitchFamily="2" charset="-78"/>
              </a:rPr>
              <a:t>واحد تحقیق و توسعه</a:t>
            </a:r>
            <a:endParaRPr lang="en-US" sz="1600" dirty="0"/>
          </a:p>
        </p:txBody>
      </p:sp>
    </p:spTree>
    <p:extLst>
      <p:ext uri="{BB962C8B-B14F-4D97-AF65-F5344CB8AC3E}">
        <p14:creationId xmlns:p14="http://schemas.microsoft.com/office/powerpoint/2010/main" val="2621010059"/>
      </p:ext>
    </p:extLst>
  </p:cSld>
  <p:clrMapOvr>
    <a:masterClrMapping/>
  </p:clrMapOvr>
  <mc:AlternateContent xmlns:mc="http://schemas.openxmlformats.org/markup-compatibility/2006" xmlns:p14="http://schemas.microsoft.com/office/powerpoint/2010/main">
    <mc:Choice Requires="p14">
      <p:transition spd="slow" p14:dur="1500" advTm="17854">
        <p:split orient="vert"/>
      </p:transition>
    </mc:Choice>
    <mc:Fallback xmlns="">
      <p:transition spd="slow" advTm="17854">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89834" cy="3209030"/>
          </a:xfrm>
          <a:prstGeom prst="rect">
            <a:avLst/>
          </a:prstGeom>
        </p:spPr>
      </p:pic>
      <p:sp>
        <p:nvSpPr>
          <p:cNvPr id="2" name="Title 1"/>
          <p:cNvSpPr>
            <a:spLocks noGrp="1"/>
          </p:cNvSpPr>
          <p:nvPr>
            <p:ph type="title"/>
          </p:nvPr>
        </p:nvSpPr>
        <p:spPr>
          <a:xfrm>
            <a:off x="108621" y="2904695"/>
            <a:ext cx="8610600" cy="3200400"/>
          </a:xfrm>
        </p:spPr>
        <p:txBody>
          <a:bodyPr>
            <a:normAutofit/>
          </a:bodyPr>
          <a:lstStyle/>
          <a:p>
            <a:pPr lvl="0" rtl="1">
              <a:lnSpc>
                <a:spcPct val="150000"/>
              </a:lnSpc>
              <a:tabLst>
                <a:tab pos="3082925" algn="l"/>
              </a:tabLst>
            </a:pPr>
            <a:r>
              <a:rPr lang="fa-IR" sz="3000" dirty="0">
                <a:ln w="18415" cmpd="sng">
                  <a:solidFill>
                    <a:schemeClr val="accent6">
                      <a:lumMod val="50000"/>
                    </a:schemeClr>
                  </a:solidFill>
                  <a:prstDash val="solid"/>
                </a:ln>
                <a:solidFill>
                  <a:schemeClr val="accent6">
                    <a:lumMod val="75000"/>
                  </a:schemeClr>
                </a:solidFill>
                <a:effectLst>
                  <a:glow rad="228600">
                    <a:schemeClr val="accent6">
                      <a:lumMod val="60000"/>
                      <a:lumOff val="40000"/>
                      <a:alpha val="40000"/>
                    </a:schemeClr>
                  </a:glow>
                </a:effectLst>
                <a:cs typeface="B Titr" pitchFamily="2" charset="-78"/>
              </a:rPr>
              <a:t>بیماران بایستی پزشک را در جریان حساسیت های دارویی ،  بارداری و شیردهی ، مصرف سایر داروهای شیمیایی و گیاهی ، سایر بیماریها  وکلیه شرائط خاص خود  قرار دهند.</a:t>
            </a:r>
            <a:endParaRPr lang="en-US" sz="3000" dirty="0">
              <a:ln w="18415" cmpd="sng">
                <a:solidFill>
                  <a:schemeClr val="accent6">
                    <a:lumMod val="50000"/>
                  </a:schemeClr>
                </a:solidFill>
                <a:prstDash val="solid"/>
              </a:ln>
              <a:solidFill>
                <a:schemeClr val="accent6">
                  <a:lumMod val="75000"/>
                </a:schemeClr>
              </a:solidFill>
              <a:effectLst>
                <a:glow rad="228600">
                  <a:schemeClr val="accent6">
                    <a:lumMod val="60000"/>
                    <a:lumOff val="40000"/>
                    <a:alpha val="40000"/>
                  </a:schemeClr>
                </a:glow>
              </a:effectLst>
              <a:cs typeface="B Titr" pitchFamily="2" charset="-78"/>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10400" y="533400"/>
            <a:ext cx="1676400" cy="2371295"/>
          </a:xfrm>
          <a:prstGeom prst="rect">
            <a:avLst/>
          </a:prstGeom>
        </p:spPr>
      </p:pic>
      <p:sp>
        <p:nvSpPr>
          <p:cNvPr id="11" name="Rectangle 10"/>
          <p:cNvSpPr/>
          <p:nvPr/>
        </p:nvSpPr>
        <p:spPr>
          <a:xfrm>
            <a:off x="1257766" y="5751261"/>
            <a:ext cx="63123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ln w="18415" cmpd="sng">
                  <a:solidFill>
                    <a:srgbClr val="00B0F0"/>
                  </a:solidFill>
                  <a:prstDash val="solid"/>
                </a:ln>
                <a:solidFill>
                  <a:srgbClr val="0070C0"/>
                </a:solidFill>
                <a:cs typeface="B Traffic" pitchFamily="2" charset="-78"/>
              </a:rPr>
              <a:t>معاونت غذا و دارو دانشگاه علوم پزشکی ایران</a:t>
            </a:r>
            <a:endParaRPr lang="en-US" sz="2800" dirty="0">
              <a:ln w="18415" cmpd="sng">
                <a:solidFill>
                  <a:srgbClr val="00B0F0"/>
                </a:solidFill>
                <a:prstDash val="solid"/>
              </a:ln>
              <a:solidFill>
                <a:srgbClr val="0070C0"/>
              </a:solidFill>
              <a:cs typeface="B Traffic" pitchFamily="2" charset="-78"/>
            </a:endParaRPr>
          </a:p>
        </p:txBody>
      </p:sp>
      <p:sp>
        <p:nvSpPr>
          <p:cNvPr id="5" name="Rectangle 4"/>
          <p:cNvSpPr/>
          <p:nvPr/>
        </p:nvSpPr>
        <p:spPr>
          <a:xfrm>
            <a:off x="3585008" y="6327107"/>
            <a:ext cx="1657826" cy="338554"/>
          </a:xfrm>
          <a:prstGeom prst="rect">
            <a:avLst/>
          </a:prstGeom>
        </p:spPr>
        <p:txBody>
          <a:bodyPr wrap="none">
            <a:spAutoFit/>
          </a:bodyPr>
          <a:lstStyle/>
          <a:p>
            <a:r>
              <a:rPr lang="fa-IR" sz="1600" dirty="0" smtClean="0">
                <a:ln w="18415" cmpd="sng">
                  <a:solidFill>
                    <a:srgbClr val="00B0F0"/>
                  </a:solidFill>
                  <a:prstDash val="solid"/>
                </a:ln>
                <a:solidFill>
                  <a:srgbClr val="0070C0"/>
                </a:solidFill>
                <a:cs typeface="B Traffic" pitchFamily="2" charset="-78"/>
              </a:rPr>
              <a:t>واحد تحقیق و توسعه</a:t>
            </a:r>
            <a:endParaRPr lang="en-US" sz="1600" dirty="0"/>
          </a:p>
        </p:txBody>
      </p:sp>
    </p:spTree>
    <p:extLst>
      <p:ext uri="{BB962C8B-B14F-4D97-AF65-F5344CB8AC3E}">
        <p14:creationId xmlns:p14="http://schemas.microsoft.com/office/powerpoint/2010/main" val="2756856095"/>
      </p:ext>
    </p:extLst>
  </p:cSld>
  <p:clrMapOvr>
    <a:masterClrMapping/>
  </p:clrMapOvr>
  <mc:AlternateContent xmlns:mc="http://schemas.openxmlformats.org/markup-compatibility/2006" xmlns:p14="http://schemas.microsoft.com/office/powerpoint/2010/main">
    <mc:Choice Requires="p14">
      <p:transition spd="slow" p14:dur="1500" advTm="20433">
        <p:split orient="vert"/>
      </p:transition>
    </mc:Choice>
    <mc:Fallback xmlns="">
      <p:transition spd="slow" advTm="20433">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39000" y="4900825"/>
            <a:ext cx="1295400" cy="1832365"/>
          </a:xfrm>
          <a:prstGeom prst="rect">
            <a:avLst/>
          </a:prstGeom>
        </p:spPr>
      </p:pic>
      <p:sp>
        <p:nvSpPr>
          <p:cNvPr id="11" name="Rectangle 10"/>
          <p:cNvSpPr/>
          <p:nvPr/>
        </p:nvSpPr>
        <p:spPr>
          <a:xfrm>
            <a:off x="1143000" y="5486400"/>
            <a:ext cx="63123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ln w="18415" cmpd="sng">
                  <a:solidFill>
                    <a:srgbClr val="00B0F0"/>
                  </a:solidFill>
                  <a:prstDash val="solid"/>
                </a:ln>
                <a:solidFill>
                  <a:srgbClr val="0070C0"/>
                </a:solidFill>
                <a:cs typeface="B Traffic" pitchFamily="2" charset="-78"/>
              </a:rPr>
              <a:t>معاونت غذا و دارو دانشگاه علوم پزشکی ایران</a:t>
            </a:r>
            <a:endParaRPr lang="en-US" sz="2800" dirty="0">
              <a:ln w="18415" cmpd="sng">
                <a:solidFill>
                  <a:srgbClr val="00B0F0"/>
                </a:solidFill>
                <a:prstDash val="solid"/>
              </a:ln>
              <a:solidFill>
                <a:srgbClr val="0070C0"/>
              </a:solidFill>
              <a:cs typeface="B Traffic" pitchFamily="2" charset="-78"/>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
            <a:ext cx="9144000" cy="4900825"/>
          </a:xfrm>
          <a:prstGeom prst="rect">
            <a:avLst/>
          </a:prstGeom>
        </p:spPr>
      </p:pic>
      <p:sp>
        <p:nvSpPr>
          <p:cNvPr id="2" name="Title 1"/>
          <p:cNvSpPr>
            <a:spLocks noGrp="1"/>
          </p:cNvSpPr>
          <p:nvPr>
            <p:ph type="title"/>
          </p:nvPr>
        </p:nvSpPr>
        <p:spPr>
          <a:xfrm>
            <a:off x="190500" y="381000"/>
            <a:ext cx="8877300" cy="3657600"/>
          </a:xfrm>
        </p:spPr>
        <p:txBody>
          <a:bodyPr>
            <a:noAutofit/>
          </a:bodyPr>
          <a:lstStyle/>
          <a:p>
            <a:pPr lvl="0" rtl="1">
              <a:lnSpc>
                <a:spcPct val="150000"/>
              </a:lnSpc>
              <a:tabLst>
                <a:tab pos="3082925" algn="l"/>
              </a:tabLst>
            </a:pPr>
            <a:r>
              <a:rPr lang="fa-IR" sz="3600" dirty="0">
                <a:ln w="18415" cmpd="sng">
                  <a:solidFill>
                    <a:srgbClr val="FFFFFF"/>
                  </a:solidFill>
                  <a:prstDash val="solid"/>
                </a:ln>
                <a:solidFill>
                  <a:srgbClr val="FFFFFF"/>
                </a:solidFill>
                <a:effectLst>
                  <a:outerShdw blurRad="50800" dist="38100" dir="5400000" algn="t" rotWithShape="0">
                    <a:prstClr val="black">
                      <a:alpha val="40000"/>
                    </a:prstClr>
                  </a:outerShdw>
                </a:effectLst>
                <a:cs typeface="B Titr" pitchFamily="2" charset="-78"/>
              </a:rPr>
              <a:t>مصرف همزمان الکل با بسیاری از داروها باعث کاهش یا افزایش اثرات دارو و ایجاد عوارض ناخواسته دارویی </a:t>
            </a:r>
            <a:r>
              <a:rPr lang="fa-IR" sz="3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cs typeface="B Titr" pitchFamily="2" charset="-78"/>
              </a:rPr>
              <a:t> می </a:t>
            </a:r>
            <a:r>
              <a:rPr lang="fa-IR" sz="3600" dirty="0">
                <a:ln w="18415" cmpd="sng">
                  <a:solidFill>
                    <a:srgbClr val="FFFFFF"/>
                  </a:solidFill>
                  <a:prstDash val="solid"/>
                </a:ln>
                <a:solidFill>
                  <a:srgbClr val="FFFFFF"/>
                </a:solidFill>
                <a:effectLst>
                  <a:outerShdw blurRad="50800" dist="38100" dir="5400000" algn="t" rotWithShape="0">
                    <a:prstClr val="black">
                      <a:alpha val="40000"/>
                    </a:prstClr>
                  </a:outerShdw>
                </a:effectLst>
                <a:cs typeface="B Titr" pitchFamily="2" charset="-78"/>
              </a:rPr>
              <a:t>شود. لازم است بیماران، پزشک یا داروساز را نسبت به مصرف الکل در جریان قرار دهند.</a:t>
            </a:r>
            <a:endParaRPr lang="en-US" sz="3600" dirty="0">
              <a:ln w="18415" cmpd="sng">
                <a:solidFill>
                  <a:srgbClr val="FFFFFF"/>
                </a:solidFill>
                <a:prstDash val="solid"/>
              </a:ln>
              <a:solidFill>
                <a:srgbClr val="FFFFFF"/>
              </a:solidFill>
              <a:effectLst>
                <a:outerShdw blurRad="50800" dist="38100" dir="5400000" algn="t" rotWithShape="0">
                  <a:prstClr val="black">
                    <a:alpha val="40000"/>
                  </a:prstClr>
                </a:outerShdw>
              </a:effectLst>
              <a:cs typeface="B Titr" pitchFamily="2" charset="-78"/>
            </a:endParaRPr>
          </a:p>
        </p:txBody>
      </p:sp>
      <p:sp>
        <p:nvSpPr>
          <p:cNvPr id="6" name="Rectangle 5"/>
          <p:cNvSpPr/>
          <p:nvPr/>
        </p:nvSpPr>
        <p:spPr>
          <a:xfrm>
            <a:off x="3585008" y="6172200"/>
            <a:ext cx="1657826" cy="338554"/>
          </a:xfrm>
          <a:prstGeom prst="rect">
            <a:avLst/>
          </a:prstGeom>
        </p:spPr>
        <p:txBody>
          <a:bodyPr wrap="none">
            <a:spAutoFit/>
          </a:bodyPr>
          <a:lstStyle/>
          <a:p>
            <a:r>
              <a:rPr lang="fa-IR" sz="1600" dirty="0" smtClean="0">
                <a:ln w="18415" cmpd="sng">
                  <a:solidFill>
                    <a:srgbClr val="00B0F0"/>
                  </a:solidFill>
                  <a:prstDash val="solid"/>
                </a:ln>
                <a:solidFill>
                  <a:srgbClr val="0070C0"/>
                </a:solidFill>
                <a:cs typeface="B Traffic" pitchFamily="2" charset="-78"/>
              </a:rPr>
              <a:t>واحد تحقیق و توسعه</a:t>
            </a:r>
            <a:endParaRPr lang="en-US" sz="1600" dirty="0"/>
          </a:p>
        </p:txBody>
      </p:sp>
    </p:spTree>
    <p:extLst>
      <p:ext uri="{BB962C8B-B14F-4D97-AF65-F5344CB8AC3E}">
        <p14:creationId xmlns:p14="http://schemas.microsoft.com/office/powerpoint/2010/main" val="198134049"/>
      </p:ext>
    </p:extLst>
  </p:cSld>
  <p:clrMapOvr>
    <a:masterClrMapping/>
  </p:clrMapOvr>
  <mc:AlternateContent xmlns:mc="http://schemas.openxmlformats.org/markup-compatibility/2006" xmlns:p14="http://schemas.microsoft.com/office/powerpoint/2010/main">
    <mc:Choice Requires="p14">
      <p:transition spd="slow" p14:dur="1500" advTm="18781">
        <p:split orient="vert"/>
      </p:transition>
    </mc:Choice>
    <mc:Fallback xmlns="">
      <p:transition spd="slow" advTm="18781">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15200" y="4648200"/>
            <a:ext cx="1349908" cy="1909467"/>
          </a:xfrm>
          <a:prstGeom prst="rect">
            <a:avLst/>
          </a:prstGeom>
        </p:spPr>
      </p:pic>
      <p:sp>
        <p:nvSpPr>
          <p:cNvPr id="11" name="Rectangle 10"/>
          <p:cNvSpPr/>
          <p:nvPr/>
        </p:nvSpPr>
        <p:spPr>
          <a:xfrm>
            <a:off x="1186965" y="5300367"/>
            <a:ext cx="63123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ln w="18415" cmpd="sng">
                  <a:solidFill>
                    <a:srgbClr val="00B0F0"/>
                  </a:solidFill>
                  <a:prstDash val="solid"/>
                </a:ln>
                <a:solidFill>
                  <a:srgbClr val="0070C0"/>
                </a:solidFill>
                <a:cs typeface="B Traffic" pitchFamily="2" charset="-78"/>
              </a:rPr>
              <a:t>معاونت غذا و دارو دانشگاه علوم پزشکی ایران</a:t>
            </a:r>
            <a:endParaRPr lang="en-US" sz="2800" dirty="0">
              <a:ln w="18415" cmpd="sng">
                <a:solidFill>
                  <a:srgbClr val="00B0F0"/>
                </a:solidFill>
                <a:prstDash val="solid"/>
              </a:ln>
              <a:solidFill>
                <a:srgbClr val="0070C0"/>
              </a:solidFill>
              <a:cs typeface="B Traffic" pitchFamily="2" charset="-78"/>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6378"/>
          <a:stretch/>
        </p:blipFill>
        <p:spPr>
          <a:xfrm>
            <a:off x="3995260" y="0"/>
            <a:ext cx="5148739" cy="4495800"/>
          </a:xfrm>
          <a:prstGeom prst="rect">
            <a:avLst/>
          </a:prstGeom>
        </p:spPr>
      </p:pic>
      <p:sp>
        <p:nvSpPr>
          <p:cNvPr id="2" name="Title 1"/>
          <p:cNvSpPr>
            <a:spLocks noGrp="1"/>
          </p:cNvSpPr>
          <p:nvPr>
            <p:ph type="title"/>
          </p:nvPr>
        </p:nvSpPr>
        <p:spPr>
          <a:xfrm>
            <a:off x="228880" y="-76200"/>
            <a:ext cx="4114520" cy="4109546"/>
          </a:xfrm>
        </p:spPr>
        <p:txBody>
          <a:bodyPr>
            <a:noAutofit/>
            <a:scene3d>
              <a:camera prst="orthographicFront"/>
              <a:lightRig rig="threePt" dir="t"/>
            </a:scene3d>
            <a:sp3d extrusionH="57150">
              <a:bevelT w="38100" h="38100" prst="angle"/>
            </a:sp3d>
          </a:bodyPr>
          <a:lstStyle/>
          <a:p>
            <a:pPr lvl="0" rtl="1">
              <a:lnSpc>
                <a:spcPct val="150000"/>
              </a:lnSpc>
              <a:tabLst>
                <a:tab pos="3082925" algn="l"/>
              </a:tabLst>
            </a:pPr>
            <a:r>
              <a:rPr lang="fa-IR" sz="3100" dirty="0">
                <a:ln w="18415" cmpd="sng">
                  <a:noFill/>
                  <a:prstDash val="solid"/>
                </a:ln>
                <a:solidFill>
                  <a:srgbClr val="0070C0"/>
                </a:solidFill>
                <a:effectLst>
                  <a:reflection blurRad="6350" stA="55000" endA="300" endPos="45500" dir="5400000" sy="-100000" algn="bl" rotWithShape="0"/>
                </a:effectLst>
                <a:cs typeface="B Titr" pitchFamily="2" charset="-78"/>
              </a:rPr>
              <a:t>عوارض </a:t>
            </a:r>
            <a:r>
              <a:rPr lang="fa-IR" sz="3100" dirty="0" smtClean="0">
                <a:ln w="18415" cmpd="sng">
                  <a:noFill/>
                  <a:prstDash val="solid"/>
                </a:ln>
                <a:solidFill>
                  <a:srgbClr val="0070C0"/>
                </a:solidFill>
                <a:effectLst>
                  <a:reflection blurRad="6350" stA="55000" endA="300" endPos="45500" dir="5400000" sy="-100000" algn="bl" rotWithShape="0"/>
                </a:effectLst>
                <a:cs typeface="B Titr" pitchFamily="2" charset="-78"/>
              </a:rPr>
              <a:t>آنتی بیوتیک </a:t>
            </a:r>
            <a:r>
              <a:rPr lang="fa-IR" sz="3100" dirty="0">
                <a:ln w="18415" cmpd="sng">
                  <a:noFill/>
                  <a:prstDash val="solid"/>
                </a:ln>
                <a:solidFill>
                  <a:srgbClr val="0070C0"/>
                </a:solidFill>
                <a:effectLst>
                  <a:reflection blurRad="6350" stA="55000" endA="300" endPos="45500" dir="5400000" sy="-100000" algn="bl" rotWithShape="0"/>
                </a:effectLst>
                <a:cs typeface="B Titr" pitchFamily="2" charset="-78"/>
              </a:rPr>
              <a:t>ها عمدتاً شامل ناراحتی های گوارشی ، تهوع، اسهال یا مدفوع  نرم  است. </a:t>
            </a:r>
            <a:endParaRPr lang="en-US" sz="3100" dirty="0">
              <a:ln w="18415" cmpd="sng">
                <a:noFill/>
                <a:prstDash val="solid"/>
              </a:ln>
              <a:solidFill>
                <a:srgbClr val="0070C0"/>
              </a:solidFill>
              <a:effectLst>
                <a:reflection blurRad="6350" stA="55000" endA="300" endPos="45500" dir="5400000" sy="-100000" algn="bl" rotWithShape="0"/>
              </a:effectLst>
              <a:cs typeface="B Titr" pitchFamily="2" charset="-78"/>
            </a:endParaRPr>
          </a:p>
        </p:txBody>
      </p:sp>
      <p:sp>
        <p:nvSpPr>
          <p:cNvPr id="6" name="Rectangle 5"/>
          <p:cNvSpPr/>
          <p:nvPr/>
        </p:nvSpPr>
        <p:spPr>
          <a:xfrm>
            <a:off x="246993" y="3817203"/>
            <a:ext cx="4096127"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در صورت داشتن عوارض جانبی باید با پزشک تماس گرفت.</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7" name="Rectangle 6"/>
          <p:cNvSpPr/>
          <p:nvPr/>
        </p:nvSpPr>
        <p:spPr>
          <a:xfrm>
            <a:off x="3585008" y="6019800"/>
            <a:ext cx="1657826" cy="338554"/>
          </a:xfrm>
          <a:prstGeom prst="rect">
            <a:avLst/>
          </a:prstGeom>
        </p:spPr>
        <p:txBody>
          <a:bodyPr wrap="none">
            <a:spAutoFit/>
          </a:bodyPr>
          <a:lstStyle/>
          <a:p>
            <a:r>
              <a:rPr lang="fa-IR" sz="1600" dirty="0" smtClean="0">
                <a:ln w="18415" cmpd="sng">
                  <a:solidFill>
                    <a:srgbClr val="00B0F0"/>
                  </a:solidFill>
                  <a:prstDash val="solid"/>
                </a:ln>
                <a:solidFill>
                  <a:srgbClr val="0070C0"/>
                </a:solidFill>
                <a:cs typeface="B Traffic" pitchFamily="2" charset="-78"/>
              </a:rPr>
              <a:t>واحد تحقیق و توسعه</a:t>
            </a:r>
            <a:endParaRPr lang="en-US" sz="1600" dirty="0"/>
          </a:p>
        </p:txBody>
      </p:sp>
    </p:spTree>
    <p:extLst>
      <p:ext uri="{BB962C8B-B14F-4D97-AF65-F5344CB8AC3E}">
        <p14:creationId xmlns:p14="http://schemas.microsoft.com/office/powerpoint/2010/main" val="3790683447"/>
      </p:ext>
    </p:extLst>
  </p:cSld>
  <p:clrMapOvr>
    <a:masterClrMapping/>
  </p:clrMapOvr>
  <mc:AlternateContent xmlns:mc="http://schemas.openxmlformats.org/markup-compatibility/2006" xmlns:p14="http://schemas.microsoft.com/office/powerpoint/2010/main">
    <mc:Choice Requires="p14">
      <p:transition spd="slow" p14:dur="1500" advTm="17169">
        <p:split orient="vert"/>
      </p:transition>
    </mc:Choice>
    <mc:Fallback xmlns="">
      <p:transition spd="slow" advTm="17169">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628" y="0"/>
            <a:ext cx="9130862" cy="6876968"/>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86600" y="4788186"/>
            <a:ext cx="1333977" cy="1886933"/>
          </a:xfrm>
          <a:prstGeom prst="rect">
            <a:avLst/>
          </a:prstGeom>
        </p:spPr>
      </p:pic>
      <p:sp>
        <p:nvSpPr>
          <p:cNvPr id="2" name="Title 1"/>
          <p:cNvSpPr>
            <a:spLocks noGrp="1"/>
          </p:cNvSpPr>
          <p:nvPr>
            <p:ph type="title"/>
          </p:nvPr>
        </p:nvSpPr>
        <p:spPr>
          <a:xfrm>
            <a:off x="304800" y="304800"/>
            <a:ext cx="8458200" cy="3751782"/>
          </a:xfrm>
        </p:spPr>
        <p:txBody>
          <a:bodyPr>
            <a:normAutofit/>
          </a:bodyPr>
          <a:lstStyle/>
          <a:p>
            <a:pPr lvl="0" rtl="1">
              <a:lnSpc>
                <a:spcPct val="150000"/>
              </a:lnSpc>
              <a:tabLst>
                <a:tab pos="3082925" algn="l"/>
              </a:tabLst>
            </a:pPr>
            <a:r>
              <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سایر عوارض احتمالی آنتی بیوتیکها عبارتند از : </a:t>
            </a:r>
            <a:r>
              <a:rPr lang="fa-IR" sz="3200" dirty="0" smtClean="0">
                <a:ln w="18415" cmpd="sng">
                  <a:noFill/>
                  <a:prstDash val="solid"/>
                </a:ln>
                <a:cs typeface="B Titr" pitchFamily="2" charset="-78"/>
              </a:rPr>
              <a:t/>
            </a:r>
            <a:br>
              <a:rPr lang="fa-IR" sz="3200" dirty="0" smtClean="0">
                <a:ln w="18415" cmpd="sng">
                  <a:noFill/>
                  <a:prstDash val="solid"/>
                </a:ln>
                <a:cs typeface="B Titr" pitchFamily="2" charset="-78"/>
              </a:rPr>
            </a:br>
            <a:r>
              <a:rPr lang="fa-IR" sz="3200" u="sng" dirty="0" smtClean="0">
                <a:ln w="18415" cmpd="sng">
                  <a:noFill/>
                  <a:prstDash val="solid"/>
                </a:ln>
                <a:cs typeface="B Titr" pitchFamily="2" charset="-78"/>
              </a:rPr>
              <a:t>دردهای </a:t>
            </a:r>
            <a:r>
              <a:rPr lang="fa-IR" sz="3200" u="sng" dirty="0">
                <a:ln w="18415" cmpd="sng">
                  <a:noFill/>
                  <a:prstDash val="solid"/>
                </a:ln>
                <a:cs typeface="B Titr" pitchFamily="2" charset="-78"/>
              </a:rPr>
              <a:t>شکمی </a:t>
            </a:r>
            <a:r>
              <a:rPr lang="fa-IR" sz="3200" dirty="0">
                <a:ln w="18415" cmpd="sng">
                  <a:noFill/>
                  <a:prstDash val="solid"/>
                </a:ln>
                <a:cs typeface="B Titr" pitchFamily="2" charset="-78"/>
              </a:rPr>
              <a:t>، </a:t>
            </a:r>
            <a:r>
              <a:rPr lang="fa-IR" sz="3200" u="sng" dirty="0">
                <a:ln w="18415" cmpd="sng">
                  <a:noFill/>
                  <a:prstDash val="solid"/>
                </a:ln>
                <a:cs typeface="B Titr" pitchFamily="2" charset="-78"/>
              </a:rPr>
              <a:t>پلاک های سفید بر روی زبان</a:t>
            </a:r>
            <a:r>
              <a:rPr lang="fa-IR" sz="3200" dirty="0" smtClean="0">
                <a:ln w="18415" cmpd="sng">
                  <a:noFill/>
                  <a:prstDash val="solid"/>
                </a:ln>
                <a:cs typeface="B Titr" pitchFamily="2" charset="-78"/>
              </a:rPr>
              <a:t>،</a:t>
            </a:r>
            <a:br>
              <a:rPr lang="fa-IR" sz="3200" dirty="0" smtClean="0">
                <a:ln w="18415" cmpd="sng">
                  <a:noFill/>
                  <a:prstDash val="solid"/>
                </a:ln>
                <a:cs typeface="B Titr" pitchFamily="2" charset="-78"/>
              </a:rPr>
            </a:br>
            <a:r>
              <a:rPr lang="fa-IR" sz="3200" dirty="0" smtClean="0">
                <a:ln w="18415" cmpd="sng">
                  <a:noFill/>
                  <a:prstDash val="solid"/>
                </a:ln>
                <a:cs typeface="B Titr" pitchFamily="2" charset="-78"/>
              </a:rPr>
              <a:t> </a:t>
            </a:r>
            <a:r>
              <a:rPr lang="fa-IR" sz="3200" u="sng" dirty="0">
                <a:ln w="18415" cmpd="sng">
                  <a:noFill/>
                  <a:prstDash val="solid"/>
                </a:ln>
                <a:cs typeface="B Titr" pitchFamily="2" charset="-78"/>
              </a:rPr>
              <a:t>وجود ترشح یا خارش ناحیه تناسلی در خانم ها </a:t>
            </a:r>
            <a:r>
              <a:rPr lang="fa-IR" sz="3200" dirty="0">
                <a:ln w="18415" cmpd="sng">
                  <a:noFill/>
                  <a:prstDash val="solid"/>
                </a:ln>
                <a:cs typeface="B Titr" pitchFamily="2" charset="-78"/>
              </a:rPr>
              <a:t>، </a:t>
            </a:r>
            <a:r>
              <a:rPr lang="fa-IR" sz="3200" dirty="0" smtClean="0">
                <a:ln w="18415" cmpd="sng">
                  <a:noFill/>
                  <a:prstDash val="solid"/>
                </a:ln>
                <a:cs typeface="B Titr" pitchFamily="2" charset="-78"/>
              </a:rPr>
              <a:t/>
            </a:r>
            <a:br>
              <a:rPr lang="fa-IR" sz="3200" dirty="0" smtClean="0">
                <a:ln w="18415" cmpd="sng">
                  <a:noFill/>
                  <a:prstDash val="solid"/>
                </a:ln>
                <a:cs typeface="B Titr" pitchFamily="2" charset="-78"/>
              </a:rPr>
            </a:br>
            <a:r>
              <a:rPr lang="fa-IR" sz="3200" u="sng" dirty="0" smtClean="0">
                <a:ln w="18415" cmpd="sng">
                  <a:noFill/>
                  <a:prstDash val="solid"/>
                </a:ln>
                <a:cs typeface="B Titr" pitchFamily="2" charset="-78"/>
              </a:rPr>
              <a:t>حساسیت </a:t>
            </a:r>
            <a:r>
              <a:rPr lang="fa-IR" sz="3200" u="sng" dirty="0">
                <a:ln w="18415" cmpd="sng">
                  <a:noFill/>
                  <a:prstDash val="solid"/>
                </a:ln>
                <a:cs typeface="B Titr" pitchFamily="2" charset="-78"/>
              </a:rPr>
              <a:t>به نور آفتاب </a:t>
            </a:r>
            <a:r>
              <a:rPr lang="fa-IR" sz="3200" dirty="0">
                <a:ln w="18415" cmpd="sng">
                  <a:noFill/>
                  <a:prstDash val="solid"/>
                </a:ln>
                <a:cs typeface="B Titr" pitchFamily="2" charset="-78"/>
              </a:rPr>
              <a:t>و </a:t>
            </a:r>
            <a:r>
              <a:rPr lang="fa-IR" sz="3200" u="sng" dirty="0">
                <a:ln w="18415" cmpd="sng">
                  <a:noFill/>
                  <a:prstDash val="solid"/>
                </a:ln>
                <a:cs typeface="B Titr" pitchFamily="2" charset="-78"/>
              </a:rPr>
              <a:t>واکنش های </a:t>
            </a:r>
            <a:r>
              <a:rPr lang="fa-IR" sz="3200" u="sng" dirty="0" smtClean="0">
                <a:ln w="18415" cmpd="sng">
                  <a:noFill/>
                  <a:prstDash val="solid"/>
                </a:ln>
                <a:cs typeface="B Titr" pitchFamily="2" charset="-78"/>
              </a:rPr>
              <a:t>آلرژیکی</a:t>
            </a:r>
            <a:endParaRPr lang="fa-IR" sz="3200" u="sng" dirty="0">
              <a:ln w="18415" cmpd="sng">
                <a:noFill/>
                <a:prstDash val="solid"/>
              </a:ln>
              <a:cs typeface="B Titr" pitchFamily="2" charset="-78"/>
            </a:endParaRPr>
          </a:p>
        </p:txBody>
      </p:sp>
      <p:sp>
        <p:nvSpPr>
          <p:cNvPr id="11" name="Rectangle 10"/>
          <p:cNvSpPr/>
          <p:nvPr/>
        </p:nvSpPr>
        <p:spPr>
          <a:xfrm>
            <a:off x="1002890" y="5560235"/>
            <a:ext cx="63123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ln w="18415" cmpd="sng">
                  <a:solidFill>
                    <a:srgbClr val="00B0F0"/>
                  </a:solidFill>
                  <a:prstDash val="solid"/>
                </a:ln>
                <a:solidFill>
                  <a:srgbClr val="0070C0"/>
                </a:solidFill>
                <a:cs typeface="B Traffic" pitchFamily="2" charset="-78"/>
              </a:rPr>
              <a:t>معاونت غذا و دارو دانشگاه علوم پزشکی ایران</a:t>
            </a:r>
            <a:endParaRPr lang="en-US" sz="2800" dirty="0">
              <a:ln w="18415" cmpd="sng">
                <a:solidFill>
                  <a:srgbClr val="00B0F0"/>
                </a:solidFill>
                <a:prstDash val="solid"/>
              </a:ln>
              <a:solidFill>
                <a:srgbClr val="0070C0"/>
              </a:solidFill>
              <a:cs typeface="B Traffic" pitchFamily="2" charset="-78"/>
            </a:endParaRPr>
          </a:p>
        </p:txBody>
      </p:sp>
      <p:sp>
        <p:nvSpPr>
          <p:cNvPr id="9" name="Rectangle 8"/>
          <p:cNvSpPr/>
          <p:nvPr/>
        </p:nvSpPr>
        <p:spPr>
          <a:xfrm>
            <a:off x="1002890" y="4203412"/>
            <a:ext cx="708660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B Titr" pitchFamily="2" charset="-78"/>
              </a:rPr>
              <a:t>از مصرف خودسرانه آنتی بیوتیک ها بپرهیزید.</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3585008" y="6248400"/>
            <a:ext cx="1657826" cy="338554"/>
          </a:xfrm>
          <a:prstGeom prst="rect">
            <a:avLst/>
          </a:prstGeom>
        </p:spPr>
        <p:txBody>
          <a:bodyPr wrap="none">
            <a:spAutoFit/>
          </a:bodyPr>
          <a:lstStyle/>
          <a:p>
            <a:r>
              <a:rPr lang="fa-IR" sz="1600" dirty="0" smtClean="0">
                <a:ln w="18415" cmpd="sng">
                  <a:solidFill>
                    <a:srgbClr val="00B0F0"/>
                  </a:solidFill>
                  <a:prstDash val="solid"/>
                </a:ln>
                <a:solidFill>
                  <a:srgbClr val="0070C0"/>
                </a:solidFill>
                <a:cs typeface="B Traffic" pitchFamily="2" charset="-78"/>
              </a:rPr>
              <a:t>واحد تحقیق و توسعه</a:t>
            </a:r>
            <a:endParaRPr lang="en-US" sz="1600" dirty="0"/>
          </a:p>
        </p:txBody>
      </p:sp>
    </p:spTree>
    <p:extLst>
      <p:ext uri="{BB962C8B-B14F-4D97-AF65-F5344CB8AC3E}">
        <p14:creationId xmlns:p14="http://schemas.microsoft.com/office/powerpoint/2010/main" val="2020367551"/>
      </p:ext>
    </p:extLst>
  </p:cSld>
  <p:clrMapOvr>
    <a:masterClrMapping/>
  </p:clrMapOvr>
  <mc:AlternateContent xmlns:mc="http://schemas.openxmlformats.org/markup-compatibility/2006" xmlns:p14="http://schemas.microsoft.com/office/powerpoint/2010/main">
    <mc:Choice Requires="p14">
      <p:transition spd="slow" p14:dur="1500" advTm="17421">
        <p:split orient="vert"/>
      </p:transition>
    </mc:Choice>
    <mc:Fallback xmlns="">
      <p:transition spd="slow" advTm="17421">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2000" y="1600200"/>
            <a:ext cx="7607575" cy="43434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lnSpc>
                <a:spcPct val="150000"/>
              </a:lnSpc>
              <a:buNone/>
            </a:pPr>
            <a:r>
              <a:rPr lang="fa-IR" sz="4000" b="1" cap="all" dirty="0" smtClean="0">
                <a:ln w="0"/>
                <a:solidFill>
                  <a:srgbClr val="002060"/>
                </a:solidFill>
                <a:effectLst>
                  <a:reflection blurRad="12700" stA="50000" endPos="50000" dist="5000" dir="5400000" sy="-100000" rotWithShape="0"/>
                </a:effectLst>
                <a:cs typeface="B Titr" pitchFamily="2" charset="-78"/>
              </a:rPr>
              <a:t>تقریبا تمامی داروها عوارض ناخواسته ای را ایجاد می کنند اما می توان با انتخاب صحیح و مصرف درست آنها تحت نظر پزشک عوارض آنها را کنترل نماییم.</a:t>
            </a:r>
            <a:endParaRPr lang="en-US" sz="4000" b="1" cap="all" dirty="0">
              <a:ln w="0"/>
              <a:solidFill>
                <a:srgbClr val="002060"/>
              </a:solidFill>
              <a:effectLst>
                <a:reflection blurRad="12700" stA="50000" endPos="50000" dist="5000" dir="5400000" sy="-100000" rotWithShape="0"/>
              </a:effectLst>
              <a:cs typeface="B Titr"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8625" y="304800"/>
            <a:ext cx="1346750" cy="19050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312" y="5715000"/>
            <a:ext cx="5413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fa-IR" sz="1600" dirty="0" smtClean="0">
                <a:solidFill>
                  <a:schemeClr val="accent1">
                    <a:lumMod val="75000"/>
                  </a:schemeClr>
                </a:solidFill>
                <a:cs typeface="B Titr" pitchFamily="2" charset="-78"/>
              </a:rPr>
              <a:t>واحد تحقیق و توسعه</a:t>
            </a:r>
            <a:endParaRPr lang="en-US" sz="1600" dirty="0">
              <a:solidFill>
                <a:schemeClr val="accent1">
                  <a:lumMod val="75000"/>
                </a:schemeClr>
              </a:solidFill>
              <a:cs typeface="B Titr" pitchFamily="2" charset="-78"/>
            </a:endParaRPr>
          </a:p>
        </p:txBody>
      </p:sp>
    </p:spTree>
    <p:extLst>
      <p:ext uri="{BB962C8B-B14F-4D97-AF65-F5344CB8AC3E}">
        <p14:creationId xmlns:p14="http://schemas.microsoft.com/office/powerpoint/2010/main" val="2033613439"/>
      </p:ext>
    </p:extLst>
  </p:cSld>
  <p:clrMapOvr>
    <a:masterClrMapping/>
  </p:clrMapOvr>
  <mc:AlternateContent xmlns:mc="http://schemas.openxmlformats.org/markup-compatibility/2006" xmlns:p14="http://schemas.microsoft.com/office/powerpoint/2010/main">
    <mc:Choice Requires="p14">
      <p:transition spd="slow" p14:dur="1500" advTm="19261">
        <p:split orient="vert"/>
      </p:transition>
    </mc:Choice>
    <mc:Fallback xmlns="">
      <p:transition spd="slow" advTm="19261">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8421"/>
          <a:stretch/>
        </p:blipFill>
        <p:spPr>
          <a:xfrm>
            <a:off x="2458" y="3705532"/>
            <a:ext cx="3429000" cy="3152468"/>
          </a:xfrm>
          <a:prstGeom prst="rect">
            <a:avLst/>
          </a:prstGeom>
        </p:spPr>
      </p:pic>
      <p:sp>
        <p:nvSpPr>
          <p:cNvPr id="2" name="Title 1"/>
          <p:cNvSpPr>
            <a:spLocks noGrp="1"/>
          </p:cNvSpPr>
          <p:nvPr>
            <p:ph type="title"/>
          </p:nvPr>
        </p:nvSpPr>
        <p:spPr>
          <a:xfrm>
            <a:off x="533400" y="533400"/>
            <a:ext cx="8229600" cy="4191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3600" b="1" spc="50" dirty="0" smtClean="0">
                <a:ln w="11430"/>
                <a:solidFill>
                  <a:srgbClr val="002060"/>
                </a:solidFill>
                <a:effectLst>
                  <a:outerShdw blurRad="76200" dist="50800" dir="5400000" algn="tl" rotWithShape="0">
                    <a:srgbClr val="000000">
                      <a:alpha val="65000"/>
                    </a:srgbClr>
                  </a:outerShdw>
                </a:effectLst>
                <a:cs typeface="B Titr" pitchFamily="2" charset="-78"/>
              </a:rPr>
              <a:t>ممکن است پس از گذشت دو یا سه روز از مصرف آنتی بیوتیک ها علائم بیماری از بین برود اما این به منزله بهبودی و قطع دارو نیست. دوره درمان را مطابق تجویز پزشک کامل نمایید.</a:t>
            </a:r>
            <a:endParaRPr lang="en-US" sz="3600" b="1" spc="50" dirty="0">
              <a:ln w="11430"/>
              <a:solidFill>
                <a:srgbClr val="002060"/>
              </a:solidFill>
              <a:effectLst>
                <a:outerShdw blurRad="76200" dist="50800" dir="5400000" algn="tl" rotWithShape="0">
                  <a:srgbClr val="000000">
                    <a:alpha val="65000"/>
                  </a:srgbClr>
                </a:outerShdw>
              </a:effectLst>
              <a:cs typeface="B Titr"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648200"/>
            <a:ext cx="1346750" cy="1905000"/>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311263"/>
            <a:ext cx="4727574" cy="79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54487" y="5881221"/>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accent1">
                    <a:lumMod val="75000"/>
                  </a:schemeClr>
                </a:solidFill>
                <a:cs typeface="B Titr" pitchFamily="2" charset="-78"/>
              </a:rPr>
              <a:t>واحد تحقیق و توسعه</a:t>
            </a:r>
            <a:endParaRPr lang="en-US" sz="1600" dirty="0">
              <a:solidFill>
                <a:schemeClr val="accent1">
                  <a:lumMod val="75000"/>
                </a:schemeClr>
              </a:solidFill>
              <a:cs typeface="B Titr" pitchFamily="2" charset="-78"/>
            </a:endParaRPr>
          </a:p>
        </p:txBody>
      </p:sp>
    </p:spTree>
    <p:extLst>
      <p:ext uri="{BB962C8B-B14F-4D97-AF65-F5344CB8AC3E}">
        <p14:creationId xmlns:p14="http://schemas.microsoft.com/office/powerpoint/2010/main" val="557453086"/>
      </p:ext>
    </p:extLst>
  </p:cSld>
  <p:clrMapOvr>
    <a:masterClrMapping/>
  </p:clrMapOvr>
  <mc:AlternateContent xmlns:mc="http://schemas.openxmlformats.org/markup-compatibility/2006" xmlns:p14="http://schemas.microsoft.com/office/powerpoint/2010/main">
    <mc:Choice Requires="p14">
      <p:transition spd="slow" p14:dur="800" advTm="20094">
        <p:circle/>
      </p:transition>
    </mc:Choice>
    <mc:Fallback xmlns="">
      <p:transition spd="slow" advTm="20094">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043" t="5545" b="24819"/>
          <a:stretch/>
        </p:blipFill>
        <p:spPr>
          <a:xfrm>
            <a:off x="0" y="2464387"/>
            <a:ext cx="9144000" cy="4393613"/>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229168" y="3985980"/>
            <a:ext cx="1457632" cy="2061844"/>
          </a:xfrm>
          <a:prstGeom prst="rect">
            <a:avLst/>
          </a:prstGeom>
        </p:spPr>
      </p:pic>
      <p:sp>
        <p:nvSpPr>
          <p:cNvPr id="5" name="Rectangle 4"/>
          <p:cNvSpPr/>
          <p:nvPr/>
        </p:nvSpPr>
        <p:spPr>
          <a:xfrm>
            <a:off x="0" y="0"/>
            <a:ext cx="9144000" cy="3429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3581400" y="5715000"/>
            <a:ext cx="5410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B Titr" pitchFamily="2" charset="-78"/>
              </a:rPr>
              <a:t>معاونت غذا و دارو دانشگاه علوم پزشکی ایران</a:t>
            </a:r>
            <a:endParaRPr lang="en-US"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B Titr" pitchFamily="2" charset="-78"/>
            </a:endParaRPr>
          </a:p>
        </p:txBody>
      </p:sp>
      <p:sp>
        <p:nvSpPr>
          <p:cNvPr id="2" name="Title 1"/>
          <p:cNvSpPr>
            <a:spLocks noGrp="1"/>
          </p:cNvSpPr>
          <p:nvPr>
            <p:ph type="title"/>
          </p:nvPr>
        </p:nvSpPr>
        <p:spPr>
          <a:xfrm>
            <a:off x="152400" y="-76200"/>
            <a:ext cx="8763000" cy="3505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rtl="1">
              <a:lnSpc>
                <a:spcPct val="150000"/>
              </a:lnSpc>
            </a:pPr>
            <a:r>
              <a:rPr lang="fa-IR" sz="3200" b="1" spc="50" dirty="0">
                <a:ln w="11430"/>
                <a:solidFill>
                  <a:srgbClr val="A13B39"/>
                </a:solidFill>
                <a:effectLst>
                  <a:outerShdw blurRad="76200" dist="50800" dir="5400000" algn="tl" rotWithShape="0">
                    <a:srgbClr val="000000">
                      <a:alpha val="65000"/>
                    </a:srgbClr>
                  </a:outerShdw>
                </a:effectLst>
                <a:cs typeface="B Titr" pitchFamily="2" charset="-78"/>
              </a:rPr>
              <a:t>مصرف داروهای مسکن را بدون صلاحیت علمی به دیگران توصیه نکنید</a:t>
            </a:r>
            <a:r>
              <a:rPr lang="fa-IR" sz="3200" b="1" spc="50" dirty="0" smtClean="0">
                <a:ln w="11430"/>
                <a:solidFill>
                  <a:srgbClr val="A13B39"/>
                </a:solidFill>
                <a:effectLst>
                  <a:outerShdw blurRad="76200" dist="50800" dir="5400000" algn="tl" rotWithShape="0">
                    <a:srgbClr val="000000">
                      <a:alpha val="65000"/>
                    </a:srgbClr>
                  </a:outerShdw>
                </a:effectLst>
                <a:cs typeface="B Titr" pitchFamily="2" charset="-78"/>
              </a:rPr>
              <a:t>. </a:t>
            </a:r>
            <a:r>
              <a:rPr lang="fa-IR" sz="3200" b="1" spc="50" dirty="0">
                <a:ln w="11430"/>
                <a:solidFill>
                  <a:srgbClr val="A13B39"/>
                </a:solidFill>
                <a:effectLst>
                  <a:outerShdw blurRad="76200" dist="50800" dir="5400000" algn="tl" rotWithShape="0">
                    <a:srgbClr val="000000">
                      <a:alpha val="65000"/>
                    </a:srgbClr>
                  </a:outerShdw>
                </a:effectLst>
                <a:cs typeface="B Titr" pitchFamily="2" charset="-78"/>
              </a:rPr>
              <a:t>عوارض و صدمات داروهای ضد درد و مسکن ها از جمله عوارض کلیوی و کبدی گاه غیر قابل برگشت و جبران ناپذیر است.</a:t>
            </a:r>
            <a:endParaRPr lang="en-US" sz="3200" b="1" spc="50" dirty="0">
              <a:ln w="11430"/>
              <a:solidFill>
                <a:srgbClr val="A13B39"/>
              </a:solidFill>
              <a:effectLst>
                <a:outerShdw blurRad="76200" dist="50800" dir="5400000" algn="tl" rotWithShape="0">
                  <a:srgbClr val="000000">
                    <a:alpha val="65000"/>
                  </a:srgbClr>
                </a:outerShdw>
              </a:effectLst>
              <a:cs typeface="B Titr" pitchFamily="2" charset="-78"/>
            </a:endParaRPr>
          </a:p>
        </p:txBody>
      </p:sp>
      <p:sp>
        <p:nvSpPr>
          <p:cNvPr id="6" name="Rectangle 5"/>
          <p:cNvSpPr/>
          <p:nvPr/>
        </p:nvSpPr>
        <p:spPr>
          <a:xfrm>
            <a:off x="5470411" y="6460123"/>
            <a:ext cx="1632178" cy="338554"/>
          </a:xfrm>
          <a:prstGeom prst="rect">
            <a:avLst/>
          </a:prstGeom>
        </p:spPr>
        <p:txBody>
          <a:bodyPr wrap="none">
            <a:spAutoFit/>
          </a:bodyPr>
          <a:lstStyle/>
          <a:p>
            <a:r>
              <a:rPr lang="fa-IR" sz="1600" b="1" dirty="0" smtClean="0">
                <a:ln w="12700">
                  <a:solidFill>
                    <a:srgbClr val="1F497D">
                      <a:satMod val="155000"/>
                    </a:srgbClr>
                  </a:solidFill>
                  <a:prstDash val="solid"/>
                </a:ln>
                <a:solidFill>
                  <a:srgbClr val="002060"/>
                </a:solidFill>
                <a:effectLst>
                  <a:outerShdw blurRad="41275" dist="20320" dir="1800000" algn="tl" rotWithShape="0">
                    <a:srgbClr val="000000">
                      <a:alpha val="40000"/>
                    </a:srgbClr>
                  </a:outerShdw>
                </a:effectLst>
                <a:cs typeface="B Titr" pitchFamily="2" charset="-78"/>
              </a:rPr>
              <a:t>واحد تحقیق و توسعه</a:t>
            </a:r>
            <a:endParaRPr lang="en-US" sz="1200" dirty="0"/>
          </a:p>
        </p:txBody>
      </p:sp>
    </p:spTree>
    <p:extLst>
      <p:ext uri="{BB962C8B-B14F-4D97-AF65-F5344CB8AC3E}">
        <p14:creationId xmlns:p14="http://schemas.microsoft.com/office/powerpoint/2010/main" val="22965786"/>
      </p:ext>
    </p:extLst>
  </p:cSld>
  <p:clrMapOvr>
    <a:masterClrMapping/>
  </p:clrMapOvr>
  <mc:AlternateContent xmlns:mc="http://schemas.openxmlformats.org/markup-compatibility/2006" xmlns:p14="http://schemas.microsoft.com/office/powerpoint/2010/main">
    <mc:Choice Requires="p14">
      <p:transition spd="slow" p14:dur="3400" advTm="19263">
        <p14:reveal/>
      </p:transition>
    </mc:Choice>
    <mc:Fallback xmlns="">
      <p:transition spd="slow" advTm="19263">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Effect>
                      <a14:brightnessContrast contrast="20000"/>
                    </a14:imgEffect>
                  </a14:imgLayer>
                </a14:imgProps>
              </a:ext>
              <a:ext uri="{28A0092B-C50C-407E-A947-70E740481C1C}">
                <a14:useLocalDpi xmlns:a14="http://schemas.microsoft.com/office/drawing/2010/main" val="0"/>
              </a:ext>
            </a:extLst>
          </a:blip>
          <a:srcRect r="15043" b="3915"/>
          <a:stretch/>
        </p:blipFill>
        <p:spPr>
          <a:xfrm>
            <a:off x="0" y="0"/>
            <a:ext cx="9144000" cy="6858000"/>
          </a:xfrm>
          <a:prstGeom prst="rect">
            <a:avLst/>
          </a:prstGeom>
        </p:spPr>
      </p:pic>
      <p:sp>
        <p:nvSpPr>
          <p:cNvPr id="11" name="Rectangle 10"/>
          <p:cNvSpPr/>
          <p:nvPr/>
        </p:nvSpPr>
        <p:spPr>
          <a:xfrm>
            <a:off x="2133600" y="5638800"/>
            <a:ext cx="5410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ln w="18415" cmpd="sng">
                  <a:solidFill>
                    <a:schemeClr val="tx2">
                      <a:lumMod val="75000"/>
                    </a:schemeClr>
                  </a:solidFill>
                  <a:prstDash val="solid"/>
                </a:ln>
                <a:solidFill>
                  <a:srgbClr val="002060"/>
                </a:solidFill>
                <a:effectLst>
                  <a:glow rad="63500">
                    <a:schemeClr val="accent3">
                      <a:satMod val="175000"/>
                      <a:alpha val="40000"/>
                    </a:schemeClr>
                  </a:glow>
                  <a:outerShdw blurRad="63500" dir="3600000" algn="tl" rotWithShape="0">
                    <a:srgbClr val="000000">
                      <a:alpha val="70000"/>
                    </a:srgbClr>
                  </a:outerShdw>
                </a:effectLst>
                <a:cs typeface="B Titr" pitchFamily="2" charset="-78"/>
              </a:rPr>
              <a:t>معاونت غذا و دارو دانشگاه علوم پزشکی ایران</a:t>
            </a:r>
            <a:endParaRPr lang="en-US" sz="2400" dirty="0">
              <a:ln w="18415" cmpd="sng">
                <a:solidFill>
                  <a:schemeClr val="tx2">
                    <a:lumMod val="75000"/>
                  </a:schemeClr>
                </a:solidFill>
                <a:prstDash val="solid"/>
              </a:ln>
              <a:solidFill>
                <a:srgbClr val="002060"/>
              </a:solidFill>
              <a:effectLst>
                <a:glow rad="63500">
                  <a:schemeClr val="accent3">
                    <a:satMod val="175000"/>
                    <a:alpha val="40000"/>
                  </a:schemeClr>
                </a:glow>
                <a:outerShdw blurRad="63500" dir="3600000" algn="tl" rotWithShape="0">
                  <a:srgbClr val="000000">
                    <a:alpha val="70000"/>
                  </a:srgbClr>
                </a:outerShdw>
              </a:effectLst>
              <a:cs typeface="B Titr" pitchFamily="2" charset="-78"/>
            </a:endParaRP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70112" y="4572000"/>
            <a:ext cx="1457632" cy="2061844"/>
          </a:xfrm>
          <a:prstGeom prst="rect">
            <a:avLst/>
          </a:prstGeom>
        </p:spPr>
      </p:pic>
      <p:sp>
        <p:nvSpPr>
          <p:cNvPr id="2" name="Title 1"/>
          <p:cNvSpPr>
            <a:spLocks noGrp="1"/>
          </p:cNvSpPr>
          <p:nvPr>
            <p:ph type="title"/>
          </p:nvPr>
        </p:nvSpPr>
        <p:spPr>
          <a:xfrm>
            <a:off x="190500" y="228600"/>
            <a:ext cx="8763000" cy="5285824"/>
          </a:xfrm>
        </p:spPr>
        <p:txBody>
          <a:bodyPr>
            <a:normAutofit/>
          </a:bodyPr>
          <a:lstStyle/>
          <a:p>
            <a:pPr lvl="0" rtl="1">
              <a:lnSpc>
                <a:spcPct val="150000"/>
              </a:lnSpc>
            </a:pPr>
            <a:r>
              <a:rPr lang="fa-IR" sz="3600" b="1" dirty="0" smtClean="0">
                <a:ln w="19050">
                  <a:solidFill>
                    <a:schemeClr val="tx2">
                      <a:lumMod val="75000"/>
                    </a:schemeClr>
                  </a:solidFill>
                  <a:prstDash val="solid"/>
                </a:ln>
                <a:solidFill>
                  <a:srgbClr val="7030A0"/>
                </a:solidFill>
                <a:effectLst>
                  <a:glow rad="228600">
                    <a:schemeClr val="accent3">
                      <a:satMod val="175000"/>
                      <a:alpha val="40000"/>
                    </a:schemeClr>
                  </a:glow>
                </a:effectLst>
                <a:cs typeface="B Titr" pitchFamily="2" charset="-78"/>
              </a:rPr>
              <a:t> </a:t>
            </a:r>
            <a:r>
              <a:rPr lang="fa-IR" sz="3600" dirty="0">
                <a:ln w="18415" cmpd="sng">
                  <a:solidFill>
                    <a:schemeClr val="tx1"/>
                  </a:solidFill>
                  <a:prstDash val="solid"/>
                </a:ln>
                <a:solidFill>
                  <a:srgbClr val="FFFFFF"/>
                </a:solidFill>
                <a:effectLst>
                  <a:outerShdw blurRad="50800" dist="38100" dir="5400000" algn="t" rotWithShape="0">
                    <a:prstClr val="black">
                      <a:alpha val="40000"/>
                    </a:prstClr>
                  </a:outerShdw>
                </a:effectLst>
                <a:cs typeface="B Titr" pitchFamily="2" charset="-78"/>
              </a:rPr>
              <a:t>ناپدید شدن علائم بیماری ممکن است بهترین دلیل برای قطع مصرف دارو به حساب آید که در بسیاری از موارد ممکن است منجر به شکست درمان گردد. توصیه به تکمیل دوره درمان را فراموش نکنیم.</a:t>
            </a:r>
            <a:endParaRPr lang="en-US" sz="3600" dirty="0">
              <a:ln w="18415" cmpd="sng">
                <a:solidFill>
                  <a:schemeClr val="tx1"/>
                </a:solidFill>
                <a:prstDash val="solid"/>
              </a:ln>
              <a:solidFill>
                <a:srgbClr val="FFFFFF"/>
              </a:solidFill>
              <a:effectLst>
                <a:outerShdw blurRad="50800" dist="38100" dir="5400000" algn="t" rotWithShape="0">
                  <a:prstClr val="black">
                    <a:alpha val="40000"/>
                  </a:prstClr>
                </a:outerShdw>
              </a:effectLst>
              <a:cs typeface="B Titr" pitchFamily="2" charset="-78"/>
            </a:endParaRPr>
          </a:p>
        </p:txBody>
      </p:sp>
      <p:sp>
        <p:nvSpPr>
          <p:cNvPr id="5" name="Rectangle 4"/>
          <p:cNvSpPr/>
          <p:nvPr/>
        </p:nvSpPr>
        <p:spPr>
          <a:xfrm>
            <a:off x="3755911" y="6324045"/>
            <a:ext cx="1632178" cy="338554"/>
          </a:xfrm>
          <a:prstGeom prst="rect">
            <a:avLst/>
          </a:prstGeom>
        </p:spPr>
        <p:txBody>
          <a:bodyPr wrap="none">
            <a:spAutoFit/>
          </a:bodyPr>
          <a:lstStyle/>
          <a:p>
            <a:r>
              <a:rPr lang="fa-IR" sz="1600" dirty="0" smtClean="0">
                <a:ln w="18415" cmpd="sng">
                  <a:solidFill>
                    <a:srgbClr val="1F497D">
                      <a:lumMod val="75000"/>
                    </a:srgbClr>
                  </a:solidFill>
                  <a:prstDash val="solid"/>
                </a:ln>
                <a:solidFill>
                  <a:srgbClr val="002060"/>
                </a:solidFill>
                <a:effectLst>
                  <a:glow rad="63500">
                    <a:srgbClr val="9BBB59">
                      <a:satMod val="175000"/>
                      <a:alpha val="40000"/>
                    </a:srgbClr>
                  </a:glow>
                  <a:outerShdw blurRad="63500" dir="3600000" algn="tl" rotWithShape="0">
                    <a:srgbClr val="000000">
                      <a:alpha val="70000"/>
                    </a:srgbClr>
                  </a:outerShdw>
                </a:effectLst>
                <a:cs typeface="B Titr" pitchFamily="2" charset="-78"/>
              </a:rPr>
              <a:t>واحد تحقیق و توسعه</a:t>
            </a:r>
            <a:endParaRPr lang="en-US" sz="1200" dirty="0"/>
          </a:p>
        </p:txBody>
      </p:sp>
    </p:spTree>
    <p:extLst>
      <p:ext uri="{BB962C8B-B14F-4D97-AF65-F5344CB8AC3E}">
        <p14:creationId xmlns:p14="http://schemas.microsoft.com/office/powerpoint/2010/main" val="2099487154"/>
      </p:ext>
    </p:extLst>
  </p:cSld>
  <p:clrMapOvr>
    <a:masterClrMapping/>
  </p:clrMapOvr>
  <mc:AlternateContent xmlns:mc="http://schemas.openxmlformats.org/markup-compatibility/2006" xmlns:p14="http://schemas.microsoft.com/office/powerpoint/2010/main">
    <mc:Choice Requires="p14">
      <p:transition spd="slow" p14:dur="800" advTm="20611">
        <p:circle/>
      </p:transition>
    </mc:Choice>
    <mc:Fallback xmlns="">
      <p:transition spd="slow" advTm="20611">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47800" y="5562600"/>
            <a:ext cx="59313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ln w="18415" cmpd="sng">
                  <a:solidFill>
                    <a:schemeClr val="tx2"/>
                  </a:solidFill>
                  <a:prstDash val="solid"/>
                </a:ln>
                <a:solidFill>
                  <a:srgbClr val="0070C0"/>
                </a:solidFill>
                <a:effectLst>
                  <a:outerShdw blurRad="63500" dir="3600000" algn="tl" rotWithShape="0">
                    <a:srgbClr val="000000">
                      <a:alpha val="70000"/>
                    </a:srgbClr>
                  </a:outerShdw>
                </a:effectLst>
                <a:cs typeface="B Titr" pitchFamily="2" charset="-78"/>
              </a:rPr>
              <a:t>معاونت غذا و دارو دانشگاه علوم پزشکی ایران</a:t>
            </a:r>
            <a:endParaRPr lang="en-US" sz="2800" dirty="0">
              <a:ln w="18415" cmpd="sng">
                <a:solidFill>
                  <a:schemeClr val="tx2"/>
                </a:solidFill>
                <a:prstDash val="solid"/>
              </a:ln>
              <a:solidFill>
                <a:srgbClr val="0070C0"/>
              </a:solidFill>
              <a:effectLst>
                <a:outerShdw blurRad="63500" dir="3600000" algn="tl" rotWithShape="0">
                  <a:srgbClr val="000000">
                    <a:alpha val="70000"/>
                  </a:srgbClr>
                </a:outerShdw>
              </a:effectLst>
              <a:cs typeface="B Titr" pitchFamily="2" charset="-78"/>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39000" y="5083403"/>
            <a:ext cx="1219200" cy="1724578"/>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58" y="0"/>
            <a:ext cx="9144000" cy="5138928"/>
          </a:xfrm>
          <a:prstGeom prst="rect">
            <a:avLst/>
          </a:prstGeom>
        </p:spPr>
      </p:pic>
      <p:sp>
        <p:nvSpPr>
          <p:cNvPr id="2" name="Title 1"/>
          <p:cNvSpPr>
            <a:spLocks noGrp="1"/>
          </p:cNvSpPr>
          <p:nvPr>
            <p:ph type="title"/>
          </p:nvPr>
        </p:nvSpPr>
        <p:spPr>
          <a:xfrm>
            <a:off x="152400" y="-152400"/>
            <a:ext cx="8839200" cy="4288156"/>
          </a:xfrm>
        </p:spPr>
        <p:txBody>
          <a:bodyPr>
            <a:normAutofit/>
          </a:bodyPr>
          <a:lstStyle/>
          <a:p>
            <a:pPr lvl="0" rtl="1">
              <a:lnSpc>
                <a:spcPct val="150000"/>
              </a:lnSpc>
              <a:tabLst>
                <a:tab pos="3082925" algn="l"/>
              </a:tabLst>
            </a:pPr>
            <a:r>
              <a:rPr lang="fa-IR" sz="3600" dirty="0" smtClean="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rPr>
              <a:t>مصرف </a:t>
            </a:r>
            <a:r>
              <a:rPr lang="fa-IR" sz="3600" dirty="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rPr>
              <a:t>داروهای ضد بارداری در زنان نیز خطر </a:t>
            </a:r>
            <a:r>
              <a:rPr lang="en-US" sz="3600" dirty="0" smtClean="0">
                <a:ln w="18415" cmpd="sng">
                  <a:solidFill>
                    <a:schemeClr val="tx2">
                      <a:lumMod val="50000"/>
                    </a:schemeClr>
                  </a:solidFill>
                  <a:prstDash val="solid"/>
                </a:ln>
                <a:solidFill>
                  <a:srgbClr val="FF0000"/>
                </a:solidFill>
                <a:effectLst>
                  <a:glow rad="139700">
                    <a:schemeClr val="accent1">
                      <a:satMod val="175000"/>
                      <a:alpha val="40000"/>
                    </a:schemeClr>
                  </a:glow>
                  <a:outerShdw blurRad="63500" dir="3600000" algn="tl" rotWithShape="0">
                    <a:srgbClr val="000000">
                      <a:alpha val="70000"/>
                    </a:srgbClr>
                  </a:outerShdw>
                </a:effectLst>
                <a:cs typeface="B Titr" pitchFamily="2" charset="-78"/>
              </a:rPr>
              <a:t/>
            </a:r>
            <a:br>
              <a:rPr lang="en-US" sz="3600" dirty="0" smtClean="0">
                <a:ln w="18415" cmpd="sng">
                  <a:solidFill>
                    <a:schemeClr val="tx2">
                      <a:lumMod val="50000"/>
                    </a:schemeClr>
                  </a:solidFill>
                  <a:prstDash val="solid"/>
                </a:ln>
                <a:solidFill>
                  <a:srgbClr val="FF0000"/>
                </a:solidFill>
                <a:effectLst>
                  <a:glow rad="139700">
                    <a:schemeClr val="accent1">
                      <a:satMod val="175000"/>
                      <a:alpha val="40000"/>
                    </a:schemeClr>
                  </a:glow>
                  <a:outerShdw blurRad="63500" dir="3600000" algn="tl" rotWithShape="0">
                    <a:srgbClr val="000000">
                      <a:alpha val="70000"/>
                    </a:srgbClr>
                  </a:outerShdw>
                </a:effectLst>
                <a:cs typeface="B Titr" pitchFamily="2" charset="-78"/>
              </a:rPr>
            </a:br>
            <a:r>
              <a:rPr lang="fa-IR" sz="3600" dirty="0" smtClean="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rPr>
              <a:t>لخته </a:t>
            </a:r>
            <a:r>
              <a:rPr lang="fa-IR" sz="3600" dirty="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rPr>
              <a:t>شدن خون، حملات قلبی و مغزی را </a:t>
            </a:r>
            <a:r>
              <a:rPr lang="fa-IR" sz="3600" dirty="0" smtClean="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rPr>
              <a:t>به </a:t>
            </a:r>
            <a:r>
              <a:rPr lang="fa-IR" sz="3600" dirty="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rPr>
              <a:t>خصوص در زنان سیگاری بالای </a:t>
            </a:r>
            <a:r>
              <a:rPr lang="fa-IR" sz="3600" dirty="0" smtClean="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rPr>
              <a:t>35 سال شدت</a:t>
            </a:r>
            <a:r>
              <a:rPr lang="en-US" sz="3600" dirty="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rPr>
              <a:t> </a:t>
            </a:r>
            <a:r>
              <a:rPr lang="fa-IR" sz="3600" dirty="0" smtClean="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rPr>
              <a:t>می </a:t>
            </a:r>
            <a:r>
              <a:rPr lang="fa-IR" sz="3600" dirty="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rPr>
              <a:t>بخشد. </a:t>
            </a:r>
            <a:endParaRPr lang="en-US" sz="3600" dirty="0">
              <a:ln w="18415" cmpd="sng">
                <a:solidFill>
                  <a:schemeClr val="tx2">
                    <a:lumMod val="50000"/>
                  </a:schemeClr>
                </a:solidFill>
                <a:prstDash val="solid"/>
              </a:ln>
              <a:solidFill>
                <a:srgbClr val="FF0000"/>
              </a:solidFill>
              <a:effectLst>
                <a:glow rad="139700">
                  <a:srgbClr val="FFFF00"/>
                </a:glow>
                <a:outerShdw blurRad="63500" dir="3600000" algn="tl" rotWithShape="0">
                  <a:srgbClr val="000000">
                    <a:alpha val="70000"/>
                  </a:srgbClr>
                </a:outerShdw>
              </a:effectLst>
              <a:cs typeface="B Titr" pitchFamily="2" charset="-78"/>
            </a:endParaRPr>
          </a:p>
        </p:txBody>
      </p:sp>
      <p:sp>
        <p:nvSpPr>
          <p:cNvPr id="3" name="Rectangle 2"/>
          <p:cNvSpPr/>
          <p:nvPr/>
        </p:nvSpPr>
        <p:spPr>
          <a:xfrm>
            <a:off x="3753453" y="6307723"/>
            <a:ext cx="1632178" cy="338554"/>
          </a:xfrm>
          <a:prstGeom prst="rect">
            <a:avLst/>
          </a:prstGeom>
        </p:spPr>
        <p:txBody>
          <a:bodyPr wrap="none">
            <a:spAutoFit/>
          </a:bodyPr>
          <a:lstStyle/>
          <a:p>
            <a:r>
              <a:rPr lang="fa-IR" sz="1600" dirty="0" smtClean="0">
                <a:ln w="18415" cmpd="sng">
                  <a:solidFill>
                    <a:srgbClr val="1F497D"/>
                  </a:solidFill>
                  <a:prstDash val="solid"/>
                </a:ln>
                <a:solidFill>
                  <a:srgbClr val="0070C0"/>
                </a:solidFill>
                <a:effectLst>
                  <a:outerShdw blurRad="63500" dir="3600000" algn="tl" rotWithShape="0">
                    <a:srgbClr val="000000">
                      <a:alpha val="70000"/>
                    </a:srgbClr>
                  </a:outerShdw>
                </a:effectLst>
                <a:cs typeface="B Titr" pitchFamily="2" charset="-78"/>
              </a:rPr>
              <a:t>واحد تحقیق و توسعه</a:t>
            </a:r>
            <a:endParaRPr lang="en-US" sz="1600" dirty="0"/>
          </a:p>
        </p:txBody>
      </p:sp>
    </p:spTree>
    <p:extLst>
      <p:ext uri="{BB962C8B-B14F-4D97-AF65-F5344CB8AC3E}">
        <p14:creationId xmlns:p14="http://schemas.microsoft.com/office/powerpoint/2010/main" val="4259576236"/>
      </p:ext>
    </p:extLst>
  </p:cSld>
  <p:clrMapOvr>
    <a:masterClrMapping/>
  </p:clrMapOvr>
  <p:transition spd="slow" advTm="1803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467600" y="4800600"/>
            <a:ext cx="1325202" cy="1874520"/>
          </a:xfrm>
          <a:prstGeom prst="rect">
            <a:avLst/>
          </a:prstGeom>
        </p:spPr>
      </p:pic>
      <p:sp>
        <p:nvSpPr>
          <p:cNvPr id="11" name="Rectangle 10"/>
          <p:cNvSpPr/>
          <p:nvPr/>
        </p:nvSpPr>
        <p:spPr>
          <a:xfrm>
            <a:off x="990600" y="5867400"/>
            <a:ext cx="6705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18415" cmpd="sng">
                  <a:solidFill>
                    <a:srgbClr val="00B0F0"/>
                  </a:solidFill>
                  <a:prstDash val="solid"/>
                </a:ln>
                <a:solidFill>
                  <a:schemeClr val="tx1"/>
                </a:solidFill>
                <a:cs typeface="B Traffic" pitchFamily="2" charset="-78"/>
              </a:rPr>
              <a:t>معاونت غذا و دارو دانشگاه علوم پزشکی ایران</a:t>
            </a:r>
            <a:endParaRPr lang="en-US" sz="2800" b="1" dirty="0">
              <a:ln w="18415" cmpd="sng">
                <a:solidFill>
                  <a:srgbClr val="00B0F0"/>
                </a:solidFill>
                <a:prstDash val="solid"/>
              </a:ln>
              <a:solidFill>
                <a:schemeClr val="tx1"/>
              </a:solidFill>
              <a:cs typeface="B Traffic" pitchFamily="2" charset="-78"/>
            </a:endParaRPr>
          </a:p>
        </p:txBody>
      </p:sp>
      <p:sp>
        <p:nvSpPr>
          <p:cNvPr id="2" name="Title 1"/>
          <p:cNvSpPr>
            <a:spLocks noGrp="1"/>
          </p:cNvSpPr>
          <p:nvPr>
            <p:ph type="title"/>
          </p:nvPr>
        </p:nvSpPr>
        <p:spPr>
          <a:xfrm>
            <a:off x="304800" y="228600"/>
            <a:ext cx="8458200" cy="4572000"/>
          </a:xfrm>
        </p:spPr>
        <p:txBody>
          <a:bodyPr>
            <a:noAutofit/>
          </a:bodyPr>
          <a:lstStyle/>
          <a:p>
            <a:pPr lvl="0" rtl="1">
              <a:lnSpc>
                <a:spcPct val="150000"/>
              </a:lnSpc>
              <a:tabLst>
                <a:tab pos="3082925" algn="l"/>
              </a:tabLst>
            </a:pPr>
            <a:r>
              <a:rPr lang="fa-IR" sz="3400" dirty="0">
                <a:ln w="18415" cmpd="sng">
                  <a:solidFill>
                    <a:schemeClr val="accent2">
                      <a:lumMod val="50000"/>
                    </a:schemeClr>
                  </a:solidFill>
                  <a:prstDash val="solid"/>
                </a:ln>
                <a:solidFill>
                  <a:srgbClr val="C00000"/>
                </a:solidFill>
                <a:effectLst>
                  <a:outerShdw blurRad="50800" dist="38100" dir="8100000" algn="tr" rotWithShape="0">
                    <a:prstClr val="black">
                      <a:alpha val="40000"/>
                    </a:prstClr>
                  </a:outerShdw>
                </a:effectLst>
                <a:cs typeface="B Titr" pitchFamily="2" charset="-78"/>
              </a:rPr>
              <a:t>اغلب آنتی بیوتیک ها </a:t>
            </a:r>
            <a:r>
              <a:rPr lang="fa-IR" sz="3400" dirty="0">
                <a:ln w="18415" cmpd="sng">
                  <a:solidFill>
                    <a:schemeClr val="accent5">
                      <a:lumMod val="75000"/>
                    </a:schemeClr>
                  </a:solidFill>
                  <a:prstDash val="solid"/>
                </a:ln>
                <a:effectLst>
                  <a:outerShdw blurRad="50800" dist="38100" dir="8100000" algn="tr" rotWithShape="0">
                    <a:prstClr val="black">
                      <a:alpha val="40000"/>
                    </a:prstClr>
                  </a:outerShdw>
                </a:effectLst>
                <a:cs typeface="B Titr" pitchFamily="2" charset="-78"/>
              </a:rPr>
              <a:t>به دلیل مشکلات گوارشی </a:t>
            </a:r>
            <a:r>
              <a:rPr lang="fa-IR" sz="3400" dirty="0" smtClean="0">
                <a:ln w="18415" cmpd="sng">
                  <a:solidFill>
                    <a:schemeClr val="accent5">
                      <a:lumMod val="75000"/>
                    </a:schemeClr>
                  </a:solidFill>
                  <a:prstDash val="solid"/>
                </a:ln>
                <a:effectLst>
                  <a:outerShdw blurRad="50800" dist="38100" dir="8100000" algn="tr" rotWithShape="0">
                    <a:prstClr val="black">
                      <a:alpha val="40000"/>
                    </a:prstClr>
                  </a:outerShdw>
                </a:effectLst>
                <a:cs typeface="B Titr" pitchFamily="2" charset="-78"/>
              </a:rPr>
              <a:t>که ایجاد می </a:t>
            </a:r>
            <a:r>
              <a:rPr lang="fa-IR" sz="3400" dirty="0">
                <a:ln w="18415" cmpd="sng">
                  <a:solidFill>
                    <a:schemeClr val="accent5">
                      <a:lumMod val="75000"/>
                    </a:schemeClr>
                  </a:solidFill>
                  <a:prstDash val="solid"/>
                </a:ln>
                <a:effectLst>
                  <a:outerShdw blurRad="50800" dist="38100" dir="8100000" algn="tr" rotWithShape="0">
                    <a:prstClr val="black">
                      <a:alpha val="40000"/>
                    </a:prstClr>
                  </a:outerShdw>
                </a:effectLst>
                <a:cs typeface="B Titr" pitchFamily="2" charset="-78"/>
              </a:rPr>
              <a:t>کنند بهتر است پس از غذا مصرف شوند. اما برخی از آنها نیز باید با معده خالی مصرف شوند تا اثرات درمانی بیشتری داشته باشند. حتما در این مورد از پزشک یا داروساز سوال کنید.</a:t>
            </a:r>
            <a:endParaRPr lang="en-US" sz="3400" dirty="0">
              <a:ln w="18415" cmpd="sng">
                <a:solidFill>
                  <a:schemeClr val="accent5">
                    <a:lumMod val="75000"/>
                  </a:schemeClr>
                </a:solidFill>
                <a:prstDash val="solid"/>
              </a:ln>
              <a:effectLst>
                <a:outerShdw blurRad="50800" dist="38100" dir="8100000" algn="tr" rotWithShape="0">
                  <a:prstClr val="black">
                    <a:alpha val="40000"/>
                  </a:prstClr>
                </a:outerShdw>
              </a:effectLst>
              <a:cs typeface="B Titr" pitchFamily="2" charset="-78"/>
            </a:endParaRPr>
          </a:p>
        </p:txBody>
      </p:sp>
      <p:sp>
        <p:nvSpPr>
          <p:cNvPr id="5" name="Rectangle 4"/>
          <p:cNvSpPr/>
          <p:nvPr/>
        </p:nvSpPr>
        <p:spPr>
          <a:xfrm>
            <a:off x="3443955" y="6443246"/>
            <a:ext cx="1798890" cy="338554"/>
          </a:xfrm>
          <a:prstGeom prst="rect">
            <a:avLst/>
          </a:prstGeom>
        </p:spPr>
        <p:txBody>
          <a:bodyPr wrap="none">
            <a:spAutoFit/>
          </a:bodyPr>
          <a:lstStyle/>
          <a:p>
            <a:r>
              <a:rPr lang="fa-IR" sz="1600" b="1" dirty="0" smtClean="0">
                <a:ln w="18415" cmpd="sng">
                  <a:solidFill>
                    <a:srgbClr val="00B0F0"/>
                  </a:solidFill>
                  <a:prstDash val="solid"/>
                </a:ln>
                <a:solidFill>
                  <a:prstClr val="black"/>
                </a:solidFill>
                <a:cs typeface="B Traffic" pitchFamily="2" charset="-78"/>
              </a:rPr>
              <a:t>واحد تحقیق و توسعه</a:t>
            </a:r>
            <a:endParaRPr lang="en-US" sz="1600" dirty="0"/>
          </a:p>
        </p:txBody>
      </p:sp>
    </p:spTree>
    <p:extLst>
      <p:ext uri="{BB962C8B-B14F-4D97-AF65-F5344CB8AC3E}">
        <p14:creationId xmlns:p14="http://schemas.microsoft.com/office/powerpoint/2010/main" val="341380524"/>
      </p:ext>
    </p:extLst>
  </p:cSld>
  <p:clrMapOvr>
    <a:masterClrMapping/>
  </p:clrMapOvr>
  <mc:AlternateContent xmlns:mc="http://schemas.openxmlformats.org/markup-compatibility/2006" xmlns:p14="http://schemas.microsoft.com/office/powerpoint/2010/main">
    <mc:Choice Requires="p14">
      <p:transition spd="slow" p14:dur="1500" advTm="19166">
        <p:split orient="vert"/>
      </p:transition>
    </mc:Choice>
    <mc:Fallback xmlns="">
      <p:transition spd="slow" advTm="19166">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111"/>
          <a:stretch/>
        </p:blipFill>
        <p:spPr>
          <a:xfrm>
            <a:off x="0" y="0"/>
            <a:ext cx="9144000" cy="6858000"/>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403130" y="5029200"/>
            <a:ext cx="1131270" cy="1600200"/>
          </a:xfrm>
          <a:prstGeom prst="rect">
            <a:avLst/>
          </a:prstGeom>
        </p:spPr>
      </p:pic>
      <p:sp>
        <p:nvSpPr>
          <p:cNvPr id="11" name="Rectangle 10"/>
          <p:cNvSpPr/>
          <p:nvPr/>
        </p:nvSpPr>
        <p:spPr>
          <a:xfrm>
            <a:off x="1307690" y="5751261"/>
            <a:ext cx="63123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ln w="18415" cmpd="sng">
                  <a:solidFill>
                    <a:schemeClr val="tx2">
                      <a:lumMod val="20000"/>
                      <a:lumOff val="80000"/>
                    </a:schemeClr>
                  </a:solidFill>
                  <a:prstDash val="solid"/>
                </a:ln>
                <a:solidFill>
                  <a:srgbClr val="FFFFFF"/>
                </a:solidFill>
                <a:effectLst>
                  <a:glow rad="228600">
                    <a:schemeClr val="tx1">
                      <a:alpha val="40000"/>
                    </a:schemeClr>
                  </a:glow>
                  <a:outerShdw blurRad="63500" dir="3600000" algn="tl" rotWithShape="0">
                    <a:srgbClr val="000000">
                      <a:alpha val="70000"/>
                    </a:srgbClr>
                  </a:outerShdw>
                </a:effectLst>
                <a:cs typeface="B Traffic" pitchFamily="2" charset="-78"/>
              </a:rPr>
              <a:t>معاونت غذا و دارو دانشگاه علوم پزشکی ایران</a:t>
            </a:r>
            <a:endParaRPr lang="en-US" sz="2800" dirty="0">
              <a:ln w="18415" cmpd="sng">
                <a:solidFill>
                  <a:schemeClr val="tx2">
                    <a:lumMod val="20000"/>
                    <a:lumOff val="80000"/>
                  </a:schemeClr>
                </a:solidFill>
                <a:prstDash val="solid"/>
              </a:ln>
              <a:solidFill>
                <a:srgbClr val="FFFFFF"/>
              </a:solidFill>
              <a:effectLst>
                <a:glow rad="228600">
                  <a:schemeClr val="tx1">
                    <a:alpha val="40000"/>
                  </a:schemeClr>
                </a:glow>
                <a:outerShdw blurRad="63500" dir="3600000" algn="tl" rotWithShape="0">
                  <a:srgbClr val="000000">
                    <a:alpha val="70000"/>
                  </a:srgbClr>
                </a:outerShdw>
              </a:effectLst>
              <a:cs typeface="B Traffic" pitchFamily="2" charset="-78"/>
            </a:endParaRPr>
          </a:p>
        </p:txBody>
      </p:sp>
      <p:sp>
        <p:nvSpPr>
          <p:cNvPr id="2" name="Title 1"/>
          <p:cNvSpPr>
            <a:spLocks noGrp="1"/>
          </p:cNvSpPr>
          <p:nvPr>
            <p:ph type="title"/>
          </p:nvPr>
        </p:nvSpPr>
        <p:spPr>
          <a:xfrm>
            <a:off x="4419600" y="266700"/>
            <a:ext cx="4610100" cy="5905500"/>
          </a:xfrm>
        </p:spPr>
        <p:txBody>
          <a:bodyPr>
            <a:normAutofit/>
          </a:bodyPr>
          <a:lstStyle/>
          <a:p>
            <a:pPr lvl="0" rtl="1">
              <a:lnSpc>
                <a:spcPct val="150000"/>
              </a:lnSpc>
              <a:tabLst>
                <a:tab pos="3082925" algn="l"/>
              </a:tabLst>
            </a:pPr>
            <a:r>
              <a:rPr lang="fa-IR" sz="3000" dirty="0">
                <a:ln w="18415" cmpd="sng">
                  <a:noFill/>
                  <a:prstDash val="solid"/>
                </a:ln>
                <a:solidFill>
                  <a:schemeClr val="bg1"/>
                </a:solidFill>
                <a:effectLst>
                  <a:glow rad="101600">
                    <a:schemeClr val="tx1">
                      <a:alpha val="60000"/>
                    </a:schemeClr>
                  </a:glow>
                </a:effectLst>
                <a:cs typeface="B Titr" pitchFamily="2" charset="-78"/>
              </a:rPr>
              <a:t>بهترین مایع برای مصرف </a:t>
            </a:r>
            <a:r>
              <a:rPr lang="en-US" sz="3000" dirty="0" smtClean="0">
                <a:ln w="18415" cmpd="sng">
                  <a:noFill/>
                  <a:prstDash val="solid"/>
                </a:ln>
                <a:solidFill>
                  <a:schemeClr val="bg1"/>
                </a:solidFill>
                <a:effectLst>
                  <a:glow rad="101600">
                    <a:schemeClr val="tx1">
                      <a:alpha val="60000"/>
                    </a:schemeClr>
                  </a:glow>
                </a:effectLst>
                <a:cs typeface="B Titr" pitchFamily="2" charset="-78"/>
              </a:rPr>
              <a:t/>
            </a:r>
            <a:br>
              <a:rPr lang="en-US" sz="3000" dirty="0" smtClean="0">
                <a:ln w="18415" cmpd="sng">
                  <a:noFill/>
                  <a:prstDash val="solid"/>
                </a:ln>
                <a:solidFill>
                  <a:schemeClr val="bg1"/>
                </a:solidFill>
                <a:effectLst>
                  <a:glow rad="101600">
                    <a:schemeClr val="tx1">
                      <a:alpha val="60000"/>
                    </a:schemeClr>
                  </a:glow>
                </a:effectLst>
                <a:cs typeface="B Titr" pitchFamily="2" charset="-78"/>
              </a:rPr>
            </a:br>
            <a:r>
              <a:rPr lang="fa-IR" sz="3000" dirty="0" smtClean="0">
                <a:ln w="18415" cmpd="sng">
                  <a:noFill/>
                  <a:prstDash val="solid"/>
                </a:ln>
                <a:solidFill>
                  <a:schemeClr val="bg1"/>
                </a:solidFill>
                <a:effectLst>
                  <a:glow rad="101600">
                    <a:schemeClr val="tx1">
                      <a:alpha val="60000"/>
                    </a:schemeClr>
                  </a:glow>
                </a:effectLst>
                <a:cs typeface="B Titr" pitchFamily="2" charset="-78"/>
              </a:rPr>
              <a:t>آنتی </a:t>
            </a:r>
            <a:r>
              <a:rPr lang="fa-IR" sz="3000" dirty="0">
                <a:ln w="18415" cmpd="sng">
                  <a:noFill/>
                  <a:prstDash val="solid"/>
                </a:ln>
                <a:solidFill>
                  <a:schemeClr val="bg1"/>
                </a:solidFill>
                <a:effectLst>
                  <a:glow rad="101600">
                    <a:schemeClr val="tx1">
                      <a:alpha val="60000"/>
                    </a:schemeClr>
                  </a:glow>
                </a:effectLst>
                <a:cs typeface="B Titr" pitchFamily="2" charset="-78"/>
              </a:rPr>
              <a:t>بیوتیک ها، آب است اغلب آنتی بیوتیک ها بهتر است با شیر، آبمیوه، چای و نوشابه مصرف نشوند.</a:t>
            </a:r>
            <a:endParaRPr lang="en-US" sz="3000" dirty="0">
              <a:ln w="18415" cmpd="sng">
                <a:noFill/>
                <a:prstDash val="solid"/>
              </a:ln>
              <a:solidFill>
                <a:schemeClr val="bg1"/>
              </a:solidFill>
              <a:effectLst>
                <a:glow rad="101600">
                  <a:schemeClr val="tx1">
                    <a:alpha val="60000"/>
                  </a:schemeClr>
                </a:glow>
              </a:effectLst>
              <a:cs typeface="B Titr" pitchFamily="2" charset="-78"/>
            </a:endParaRPr>
          </a:p>
        </p:txBody>
      </p:sp>
      <p:sp>
        <p:nvSpPr>
          <p:cNvPr id="5" name="Rectangle 4"/>
          <p:cNvSpPr/>
          <p:nvPr/>
        </p:nvSpPr>
        <p:spPr>
          <a:xfrm>
            <a:off x="3743087" y="6460123"/>
            <a:ext cx="1657826" cy="338554"/>
          </a:xfrm>
          <a:prstGeom prst="rect">
            <a:avLst/>
          </a:prstGeom>
        </p:spPr>
        <p:txBody>
          <a:bodyPr wrap="none">
            <a:spAutoFit/>
          </a:bodyPr>
          <a:lstStyle/>
          <a:p>
            <a:r>
              <a:rPr lang="fa-IR" sz="1600" dirty="0" smtClean="0">
                <a:ln w="18415" cmpd="sng">
                  <a:solidFill>
                    <a:srgbClr val="1F497D">
                      <a:lumMod val="20000"/>
                      <a:lumOff val="80000"/>
                    </a:srgbClr>
                  </a:solidFill>
                  <a:prstDash val="solid"/>
                </a:ln>
                <a:solidFill>
                  <a:srgbClr val="FFFFFF"/>
                </a:solidFill>
                <a:effectLst>
                  <a:glow rad="228600">
                    <a:prstClr val="black">
                      <a:alpha val="40000"/>
                    </a:prstClr>
                  </a:glow>
                  <a:outerShdw blurRad="63500" dir="3600000" algn="tl" rotWithShape="0">
                    <a:srgbClr val="000000">
                      <a:alpha val="70000"/>
                    </a:srgbClr>
                  </a:outerShdw>
                </a:effectLst>
                <a:cs typeface="B Traffic" pitchFamily="2" charset="-78"/>
              </a:rPr>
              <a:t>واحد تحقیق و توسعه</a:t>
            </a:r>
            <a:endParaRPr lang="en-US" sz="1600" dirty="0"/>
          </a:p>
        </p:txBody>
      </p:sp>
    </p:spTree>
    <p:extLst>
      <p:ext uri="{BB962C8B-B14F-4D97-AF65-F5344CB8AC3E}">
        <p14:creationId xmlns:p14="http://schemas.microsoft.com/office/powerpoint/2010/main" val="2701287699"/>
      </p:ext>
    </p:extLst>
  </p:cSld>
  <p:clrMapOvr>
    <a:masterClrMapping/>
  </p:clrMapOvr>
  <mc:AlternateContent xmlns:mc="http://schemas.openxmlformats.org/markup-compatibility/2006" xmlns:p14="http://schemas.microsoft.com/office/powerpoint/2010/main">
    <mc:Choice Requires="p14">
      <p:transition spd="slow" p14:dur="1500" advTm="16391">
        <p:split orient="vert"/>
      </p:transition>
    </mc:Choice>
    <mc:Fallback xmlns="">
      <p:transition spd="slow" advTm="16391">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8930" y="4798941"/>
            <a:ext cx="1359870" cy="19235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200400"/>
            <a:ext cx="3124200" cy="31242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9034" r="6390"/>
          <a:stretch/>
        </p:blipFill>
        <p:spPr>
          <a:xfrm>
            <a:off x="1752599" y="4490962"/>
            <a:ext cx="1621221" cy="1147838"/>
          </a:xfrm>
          <a:prstGeom prst="rect">
            <a:avLst/>
          </a:prstGeom>
        </p:spPr>
      </p:pic>
      <p:sp>
        <p:nvSpPr>
          <p:cNvPr id="11" name="Rectangle 10"/>
          <p:cNvSpPr/>
          <p:nvPr/>
        </p:nvSpPr>
        <p:spPr>
          <a:xfrm>
            <a:off x="1600200" y="5760720"/>
            <a:ext cx="63123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ln w="18415" cmpd="sng">
                  <a:solidFill>
                    <a:srgbClr val="00B0F0"/>
                  </a:solidFill>
                  <a:prstDash val="solid"/>
                </a:ln>
                <a:solidFill>
                  <a:srgbClr val="0070C0"/>
                </a:solidFill>
                <a:cs typeface="B Traffic" pitchFamily="2" charset="-78"/>
              </a:rPr>
              <a:t>معاونت غذا و دارو دانشگاه علوم پزشکی ایران</a:t>
            </a:r>
            <a:endParaRPr lang="en-US" sz="2800" dirty="0">
              <a:ln w="18415" cmpd="sng">
                <a:solidFill>
                  <a:srgbClr val="00B0F0"/>
                </a:solidFill>
                <a:prstDash val="solid"/>
              </a:ln>
              <a:solidFill>
                <a:srgbClr val="0070C0"/>
              </a:solidFill>
              <a:cs typeface="B Traffic" pitchFamily="2" charset="-78"/>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83" y="3119541"/>
            <a:ext cx="2109372" cy="1687497"/>
          </a:xfrm>
          <a:prstGeom prst="rect">
            <a:avLst/>
          </a:prstGeom>
        </p:spPr>
      </p:pic>
      <p:sp>
        <p:nvSpPr>
          <p:cNvPr id="2" name="Title 1"/>
          <p:cNvSpPr>
            <a:spLocks noGrp="1"/>
          </p:cNvSpPr>
          <p:nvPr>
            <p:ph type="title"/>
          </p:nvPr>
        </p:nvSpPr>
        <p:spPr>
          <a:xfrm>
            <a:off x="304800" y="457200"/>
            <a:ext cx="8610600" cy="3200400"/>
          </a:xfrm>
        </p:spPr>
        <p:txBody>
          <a:bodyPr>
            <a:normAutofit/>
          </a:bodyPr>
          <a:lstStyle/>
          <a:p>
            <a:pPr lvl="0" rtl="1">
              <a:lnSpc>
                <a:spcPct val="150000"/>
              </a:lnSpc>
              <a:tabLst>
                <a:tab pos="3082925" algn="l"/>
              </a:tabLst>
            </a:pPr>
            <a:r>
              <a:rPr lang="fa-IR" sz="3000" dirty="0">
                <a:ln w="18415" cmpd="sng">
                  <a:noFill/>
                  <a:prstDash val="solid"/>
                </a:ln>
                <a:effectLst>
                  <a:glow rad="63500">
                    <a:schemeClr val="accent1">
                      <a:satMod val="175000"/>
                      <a:alpha val="40000"/>
                    </a:schemeClr>
                  </a:glow>
                </a:effectLst>
                <a:cs typeface="B Titr" pitchFamily="2" charset="-78"/>
              </a:rPr>
              <a:t>مصرف همزمان لبنیات و مکمل های حاوی آهن ، روی و منیزیم با آنتی بیوتیک ها  اثرگزاری آنتی بیوتیک ها را کاهش می دهد. بهترین فاصله زمانی مصرف آنتی بیوتیک ها و سایر مکمل های دارویی حداقل 3 ساعت است.</a:t>
            </a:r>
            <a:endParaRPr lang="en-US" sz="3000" dirty="0">
              <a:ln w="18415" cmpd="sng">
                <a:noFill/>
                <a:prstDash val="solid"/>
              </a:ln>
              <a:effectLst>
                <a:glow rad="63500">
                  <a:schemeClr val="accent1">
                    <a:satMod val="175000"/>
                    <a:alpha val="40000"/>
                  </a:schemeClr>
                </a:glow>
              </a:effectLst>
              <a:cs typeface="B Titr" pitchFamily="2" charset="-78"/>
            </a:endParaRP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6897" r="13793"/>
          <a:stretch/>
        </p:blipFill>
        <p:spPr>
          <a:xfrm>
            <a:off x="3373821" y="3977640"/>
            <a:ext cx="2112579" cy="1661160"/>
          </a:xfrm>
          <a:prstGeom prst="rect">
            <a:avLst/>
          </a:prstGeom>
        </p:spPr>
      </p:pic>
      <p:sp>
        <p:nvSpPr>
          <p:cNvPr id="8" name="Rectangle 7"/>
          <p:cNvSpPr/>
          <p:nvPr/>
        </p:nvSpPr>
        <p:spPr>
          <a:xfrm>
            <a:off x="3601197" y="6383945"/>
            <a:ext cx="1657826" cy="338554"/>
          </a:xfrm>
          <a:prstGeom prst="rect">
            <a:avLst/>
          </a:prstGeom>
        </p:spPr>
        <p:txBody>
          <a:bodyPr wrap="none">
            <a:spAutoFit/>
          </a:bodyPr>
          <a:lstStyle/>
          <a:p>
            <a:r>
              <a:rPr lang="fa-IR" sz="1600" dirty="0" smtClean="0">
                <a:ln w="18415" cmpd="sng">
                  <a:solidFill>
                    <a:srgbClr val="00B0F0"/>
                  </a:solidFill>
                  <a:prstDash val="solid"/>
                </a:ln>
                <a:solidFill>
                  <a:srgbClr val="0070C0"/>
                </a:solidFill>
                <a:cs typeface="B Traffic" pitchFamily="2" charset="-78"/>
              </a:rPr>
              <a:t>واحد تحقیق و توسعه</a:t>
            </a:r>
            <a:endParaRPr lang="en-US" sz="1600" dirty="0"/>
          </a:p>
        </p:txBody>
      </p:sp>
    </p:spTree>
    <p:extLst>
      <p:ext uri="{BB962C8B-B14F-4D97-AF65-F5344CB8AC3E}">
        <p14:creationId xmlns:p14="http://schemas.microsoft.com/office/powerpoint/2010/main" val="2973156798"/>
      </p:ext>
    </p:extLst>
  </p:cSld>
  <p:clrMapOvr>
    <a:masterClrMapping/>
  </p:clrMapOvr>
  <mc:AlternateContent xmlns:mc="http://schemas.openxmlformats.org/markup-compatibility/2006" xmlns:p14="http://schemas.microsoft.com/office/powerpoint/2010/main">
    <mc:Choice Requires="p14">
      <p:transition spd="slow" p14:dur="1500" advTm="19672">
        <p:split orient="vert"/>
      </p:transition>
    </mc:Choice>
    <mc:Fallback xmlns="">
      <p:transition spd="slow" advTm="19672">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1384</TotalTime>
  <Words>663</Words>
  <Application>Microsoft Office PowerPoint</Application>
  <PresentationFormat>On-screen Show (4:3)</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تجویز و انتخاب آنتی بیوتیک ها بر عهده  پزشک است تا طی تکمیل دوره درمانی صحیح و تعداد مناسب آنتی بیوتیک ها، درمان بیمار تضمین نمایید.</vt:lpstr>
      <vt:lpstr>تقریبا تمامی داروها عوارض ناخواسته ای را ایجاد می کنند اما می توان با انتخاب صحیح و مصرف درست آنها تحت نظر پزشک عوارض آنها را کنترل نماییم.</vt:lpstr>
      <vt:lpstr>ممکن است پس از گذشت دو یا سه روز از مصرف آنتی بیوتیک ها علائم بیماری از بین برود اما این به منزله بهبودی و قطع دارو نیست. دوره درمان را مطابق تجویز پزشک کامل نمایید.</vt:lpstr>
      <vt:lpstr>مصرف داروهای مسکن را بدون صلاحیت علمی به دیگران توصیه نکنید. عوارض و صدمات داروهای ضد درد و مسکن ها از جمله عوارض کلیوی و کبدی گاه غیر قابل برگشت و جبران ناپذیر است.</vt:lpstr>
      <vt:lpstr> ناپدید شدن علائم بیماری ممکن است بهترین دلیل برای قطع مصرف دارو به حساب آید که در بسیاری از موارد ممکن است منجر به شکست درمان گردد. توصیه به تکمیل دوره درمان را فراموش نکنیم.</vt:lpstr>
      <vt:lpstr>مصرف داروهای ضد بارداری در زنان نیز خطر  لخته شدن خون، حملات قلبی و مغزی را به خصوص در زنان سیگاری بالای 35 سال شدت می بخشد. </vt:lpstr>
      <vt:lpstr>اغلب آنتی بیوتیک ها به دلیل مشکلات گوارشی که ایجاد می کنند بهتر است پس از غذا مصرف شوند. اما برخی از آنها نیز باید با معده خالی مصرف شوند تا اثرات درمانی بیشتری داشته باشند. حتما در این مورد از پزشک یا داروساز سوال کنید.</vt:lpstr>
      <vt:lpstr>بهترین مایع برای مصرف  آنتی بیوتیک ها، آب است اغلب آنتی بیوتیک ها بهتر است با شیر، آبمیوه، چای و نوشابه مصرف نشوند.</vt:lpstr>
      <vt:lpstr>مصرف همزمان لبنیات و مکمل های حاوی آهن ، روی و منیزیم با آنتی بیوتیک ها  اثرگزاری آنتی بیوتیک ها را کاهش می دهد. بهترین فاصله زمانی مصرف آنتی بیوتیک ها و سایر مکمل های دارویی حداقل 3 ساعت است.</vt:lpstr>
      <vt:lpstr>قرصهای جلوگیری از بارداری میتواند اثر برخی از          آنتی بیوتیک ها را کاهش یا افزایش دهد.  از پزشک یا داروساز خود مشاوره بگیرید.</vt:lpstr>
      <vt:lpstr>با مصرف آنتی بیوتیک ها در خانم های باردار ممکن است از جفت عبور نموده و به جنین آسیب برسانند. مصرف آنتی بیوتیک در  شیر دهی نیز ممکن است از شیر عبور کرده به نوزاد صدماتی را وارد نماید. حتما پزشک را در جریان بارداری  و شیردهی قرار دهید.</vt:lpstr>
      <vt:lpstr>آنتی بیوتیک ها ممکن است باعث کاهش اثر قرص های  ضد بارداری شوند. شاید لازم باشد در طول مصرف آنتی بیوتیک ها از روش های دیگر ضد بارداری هم استفاده شود .        در این مورد با پزشک    یا داروسازخود مشاوره نمایید.</vt:lpstr>
      <vt:lpstr>بیماران بایستی پزشک را در جریان حساسیت های دارویی ،  بارداری و شیردهی ، مصرف سایر داروهای شیمیایی و گیاهی ، سایر بیماریها  وکلیه شرائط خاص خود  قرار دهند.</vt:lpstr>
      <vt:lpstr>مصرف همزمان الکل با بسیاری از داروها باعث کاهش یا افزایش اثرات دارو و ایجاد عوارض ناخواسته دارویی  می شود. لازم است بیماران، پزشک یا داروساز را نسبت به مصرف الکل در جریان قرار دهند.</vt:lpstr>
      <vt:lpstr>عوارض آنتی بیوتیک ها عمدتاً شامل ناراحتی های گوارشی ، تهوع، اسهال یا مدفوع  نرم  است. </vt:lpstr>
      <vt:lpstr>سایر عوارض احتمالی آنتی بیوتیکها عبارتند از :  دردهای شکمی ، پلاک های سفید بر روی زبان،  وجود ترشح یا خارش ناحیه تناسلی در خانم ها ،  حساسیت به نور آفتاب و واکنش های آلرژیکی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تجویز و انتخاب آنتی بیوتیک ها بر عهده  پزشک است تا طی تکمیل دوره درمانی صحیح و تعداد مناسب آنتی بیوتیک ها،</dc:title>
  <dc:creator>tahghigh2</dc:creator>
  <cp:lastModifiedBy>tahghigh2</cp:lastModifiedBy>
  <cp:revision>244</cp:revision>
  <cp:lastPrinted>2019-07-13T06:10:33Z</cp:lastPrinted>
  <dcterms:created xsi:type="dcterms:W3CDTF">2019-06-01T03:49:33Z</dcterms:created>
  <dcterms:modified xsi:type="dcterms:W3CDTF">2019-07-13T06:56:31Z</dcterms:modified>
</cp:coreProperties>
</file>