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48"/>
  </p:notesMasterIdLst>
  <p:handoutMasterIdLst>
    <p:handoutMasterId r:id="rId49"/>
  </p:handoutMasterIdLst>
  <p:sldIdLst>
    <p:sldId id="282" r:id="rId3"/>
    <p:sldId id="285" r:id="rId4"/>
    <p:sldId id="286" r:id="rId5"/>
    <p:sldId id="307" r:id="rId6"/>
    <p:sldId id="287" r:id="rId7"/>
    <p:sldId id="289" r:id="rId8"/>
    <p:sldId id="290" r:id="rId9"/>
    <p:sldId id="291" r:id="rId10"/>
    <p:sldId id="292" r:id="rId11"/>
    <p:sldId id="293" r:id="rId12"/>
    <p:sldId id="294" r:id="rId13"/>
    <p:sldId id="326" r:id="rId14"/>
    <p:sldId id="327" r:id="rId15"/>
    <p:sldId id="321" r:id="rId16"/>
    <p:sldId id="322" r:id="rId17"/>
    <p:sldId id="328" r:id="rId18"/>
    <p:sldId id="329" r:id="rId19"/>
    <p:sldId id="330" r:id="rId20"/>
    <p:sldId id="331" r:id="rId21"/>
    <p:sldId id="323" r:id="rId22"/>
    <p:sldId id="324" r:id="rId23"/>
    <p:sldId id="325" r:id="rId24"/>
    <p:sldId id="295" r:id="rId25"/>
    <p:sldId id="296" r:id="rId26"/>
    <p:sldId id="297" r:id="rId27"/>
    <p:sldId id="298" r:id="rId28"/>
    <p:sldId id="299" r:id="rId29"/>
    <p:sldId id="300" r:id="rId30"/>
    <p:sldId id="301" r:id="rId31"/>
    <p:sldId id="302" r:id="rId32"/>
    <p:sldId id="303" r:id="rId33"/>
    <p:sldId id="304" r:id="rId34"/>
    <p:sldId id="256" r:id="rId35"/>
    <p:sldId id="258" r:id="rId36"/>
    <p:sldId id="316" r:id="rId37"/>
    <p:sldId id="317" r:id="rId38"/>
    <p:sldId id="318" r:id="rId39"/>
    <p:sldId id="319" r:id="rId40"/>
    <p:sldId id="274" r:id="rId41"/>
    <p:sldId id="273" r:id="rId42"/>
    <p:sldId id="320" r:id="rId43"/>
    <p:sldId id="276" r:id="rId44"/>
    <p:sldId id="278" r:id="rId45"/>
    <p:sldId id="310" r:id="rId46"/>
    <p:sldId id="308" r:id="rId47"/>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0D4"/>
    <a:srgbClr val="FFFFFF"/>
    <a:srgbClr val="A13B39"/>
    <a:srgbClr val="C9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p:scale>
          <a:sx n="93" d="100"/>
          <a:sy n="93" d="100"/>
        </p:scale>
        <p:origin x="-912"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9E512C85-0FFE-49C8-B127-48935EA37F9B}" type="datetimeFigureOut">
              <a:rPr lang="en-US" smtClean="0"/>
              <a:t>11/3/2021</a:t>
            </a:fld>
            <a:endParaRPr lang="en-US"/>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7A36A8BE-1379-4E19-9BC9-DC1CF014C6DE}" type="slidenum">
              <a:rPr lang="en-US" smtClean="0"/>
              <a:t>‹#›</a:t>
            </a:fld>
            <a:endParaRPr lang="en-US"/>
          </a:p>
        </p:txBody>
      </p:sp>
    </p:spTree>
    <p:extLst>
      <p:ext uri="{BB962C8B-B14F-4D97-AF65-F5344CB8AC3E}">
        <p14:creationId xmlns:p14="http://schemas.microsoft.com/office/powerpoint/2010/main" val="2573101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0"/>
            <a:ext cx="4303713" cy="339725"/>
          </a:xfrm>
          <a:prstGeom prst="rect">
            <a:avLst/>
          </a:prstGeom>
        </p:spPr>
        <p:txBody>
          <a:bodyPr vert="horz" lIns="91440" tIns="45720" rIns="91440" bIns="45720" rtlCol="0"/>
          <a:lstStyle>
            <a:lvl1pPr algn="r">
              <a:defRPr sz="1200"/>
            </a:lvl1pPr>
          </a:lstStyle>
          <a:p>
            <a:fld id="{74836113-1E4A-4BB9-B7C8-5AB82E200719}" type="datetimeFigureOut">
              <a:rPr lang="en-US" smtClean="0"/>
              <a:t>11/3/2021</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3228975"/>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6456363"/>
            <a:ext cx="4303713" cy="339725"/>
          </a:xfrm>
          <a:prstGeom prst="rect">
            <a:avLst/>
          </a:prstGeom>
        </p:spPr>
        <p:txBody>
          <a:bodyPr vert="horz" lIns="91440" tIns="45720" rIns="91440" bIns="45720" rtlCol="0" anchor="b"/>
          <a:lstStyle>
            <a:lvl1pPr algn="r">
              <a:defRPr sz="1200"/>
            </a:lvl1pPr>
          </a:lstStyle>
          <a:p>
            <a:fld id="{E6A96676-C97A-4104-8944-7348211A8A0D}" type="slidenum">
              <a:rPr lang="en-US" smtClean="0"/>
              <a:t>‹#›</a:t>
            </a:fld>
            <a:endParaRPr lang="en-US"/>
          </a:p>
        </p:txBody>
      </p:sp>
    </p:spTree>
    <p:extLst>
      <p:ext uri="{BB962C8B-B14F-4D97-AF65-F5344CB8AC3E}">
        <p14:creationId xmlns:p14="http://schemas.microsoft.com/office/powerpoint/2010/main" val="239666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129093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92312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01201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3B2548B1-581B-41B2-A59C-2876336558BE}" type="slidenum">
              <a:rPr lang="ar-SA"/>
              <a:pPr>
                <a:defRPr/>
              </a:pPr>
              <a:t>‹#›</a:t>
            </a:fld>
            <a:endParaRPr lang="en-US"/>
          </a:p>
        </p:txBody>
      </p:sp>
    </p:spTree>
    <p:extLst>
      <p:ext uri="{BB962C8B-B14F-4D97-AF65-F5344CB8AC3E}">
        <p14:creationId xmlns:p14="http://schemas.microsoft.com/office/powerpoint/2010/main" val="2017982605"/>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68580" tIns="34290" rIns="68580" bIns="34290" anchor="t" compatLnSpc="1"/>
          <a:lstStyle/>
          <a:p>
            <a:endParaRPr kumimoji="0" lang="en-US" sz="135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315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47E29AD-0F63-4C97-8BCE-FB698D338E18}" type="datetimeFigureOut">
              <a:rPr lang="en-US" smtClean="0"/>
              <a:t>11/3/2021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4342A8C-57CF-4F1B-B35A-8FE5E96FAB79}" type="slidenum">
              <a:rPr lang="en-US" smtClean="0"/>
              <a:t>‹#›</a:t>
            </a:fld>
            <a:endParaRPr lang="en-US"/>
          </a:p>
        </p:txBody>
      </p:sp>
    </p:spTree>
    <p:extLst>
      <p:ext uri="{BB962C8B-B14F-4D97-AF65-F5344CB8AC3E}">
        <p14:creationId xmlns:p14="http://schemas.microsoft.com/office/powerpoint/2010/main" val="381846398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199512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tIns="0" anchor="t"/>
          <a:lstStyle>
            <a:lvl1pPr algn="r">
              <a:buNone/>
              <a:defRPr sz="315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144114372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3520440" cy="4525963"/>
          </a:xfrm>
        </p:spPr>
        <p:txBody>
          <a:bodyPr anchor="t"/>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2"/>
            <a:ext cx="3520440" cy="4525963"/>
          </a:xfrm>
        </p:spPr>
        <p:txBody>
          <a:bodyPr anchor="t"/>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7E29AD-0F63-4C97-8BCE-FB698D338E1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1054576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7E29AD-0F63-4C97-8BCE-FB698D338E18}"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3729064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7E29AD-0F63-4C97-8BCE-FB698D338E18}"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433302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47E29AD-0F63-4C97-8BCE-FB698D338E18}" type="datetimeFigureOut">
              <a:rPr lang="en-US" smtClean="0"/>
              <a:t>11/3/2021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412767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27871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18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7E29AD-0F63-4C97-8BCE-FB698D338E1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360556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1004670"/>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a:xfrm rot="21420000">
            <a:off x="596707" y="998818"/>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5389098" y="1143000"/>
            <a:ext cx="3429000" cy="2057400"/>
          </a:xfrm>
        </p:spPr>
        <p:txBody>
          <a:bodyPr vert="horz" anchor="b"/>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047E29AD-0F63-4C97-8BCE-FB698D338E1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24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30606824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1216210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4342A8C-57CF-4F1B-B35A-8FE5E96FAB79}" type="slidenum">
              <a:rPr lang="en-US" smtClean="0"/>
              <a:t>‹#›</a:t>
            </a:fld>
            <a:endParaRPr lang="en-US"/>
          </a:p>
        </p:txBody>
      </p:sp>
    </p:spTree>
    <p:extLst>
      <p:ext uri="{BB962C8B-B14F-4D97-AF65-F5344CB8AC3E}">
        <p14:creationId xmlns:p14="http://schemas.microsoft.com/office/powerpoint/2010/main" val="142608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3B2548B1-581B-41B2-A59C-2876336558BE}" type="slidenum">
              <a:rPr lang="ar-SA" smtClean="0"/>
              <a:pPr>
                <a:defRPr/>
              </a:pPr>
              <a:t>‹#›</a:t>
            </a:fld>
            <a:endParaRPr lang="en-US"/>
          </a:p>
        </p:txBody>
      </p:sp>
    </p:spTree>
    <p:extLst>
      <p:ext uri="{BB962C8B-B14F-4D97-AF65-F5344CB8AC3E}">
        <p14:creationId xmlns:p14="http://schemas.microsoft.com/office/powerpoint/2010/main" val="183624545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E29AD-0F63-4C97-8BCE-FB698D338E1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12715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E29AD-0F63-4C97-8BCE-FB698D338E1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13787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E29AD-0F63-4C97-8BCE-FB698D338E18}"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163107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E29AD-0F63-4C97-8BCE-FB698D338E18}"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44694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E29AD-0F63-4C97-8BCE-FB698D338E18}"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44522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E29AD-0F63-4C97-8BCE-FB698D338E1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287834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E29AD-0F63-4C97-8BCE-FB698D338E1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42A8C-57CF-4F1B-B35A-8FE5E96FAB79}" type="slidenum">
              <a:rPr lang="en-US" smtClean="0"/>
              <a:t>‹#›</a:t>
            </a:fld>
            <a:endParaRPr lang="en-US"/>
          </a:p>
        </p:txBody>
      </p:sp>
    </p:spTree>
    <p:extLst>
      <p:ext uri="{BB962C8B-B14F-4D97-AF65-F5344CB8AC3E}">
        <p14:creationId xmlns:p14="http://schemas.microsoft.com/office/powerpoint/2010/main" val="428478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29AD-0F63-4C97-8BCE-FB698D338E18}" type="datetimeFigureOut">
              <a:rPr lang="en-US" smtClean="0"/>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2A8C-57CF-4F1B-B35A-8FE5E96FAB79}" type="slidenum">
              <a:rPr lang="en-US" smtClean="0"/>
              <a:t>‹#›</a:t>
            </a:fld>
            <a:endParaRPr lang="en-US"/>
          </a:p>
        </p:txBody>
      </p:sp>
    </p:spTree>
    <p:extLst>
      <p:ext uri="{BB962C8B-B14F-4D97-AF65-F5344CB8AC3E}">
        <p14:creationId xmlns:p14="http://schemas.microsoft.com/office/powerpoint/2010/main" val="390602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750">
                <a:solidFill>
                  <a:schemeClr val="tx2"/>
                </a:solidFill>
              </a:defRPr>
            </a:lvl1pPr>
            <a:extLst/>
          </a:lstStyle>
          <a:p>
            <a:fld id="{047E29AD-0F63-4C97-8BCE-FB698D338E18}" type="datetimeFigureOut">
              <a:rPr lang="en-US" smtClean="0"/>
              <a:t>11/3/2021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75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825">
                <a:solidFill>
                  <a:schemeClr val="tx2"/>
                </a:solidFill>
              </a:defRPr>
            </a:lvl1pPr>
            <a:extLst/>
          </a:lstStyle>
          <a:p>
            <a:fld id="{74342A8C-57CF-4F1B-B35A-8FE5E96FAB79}" type="slidenum">
              <a:rPr lang="en-US" smtClean="0"/>
              <a:t>‹#›</a:t>
            </a:fld>
            <a:endParaRPr lang="en-US"/>
          </a:p>
        </p:txBody>
      </p:sp>
    </p:spTree>
    <p:extLst>
      <p:ext uri="{BB962C8B-B14F-4D97-AF65-F5344CB8AC3E}">
        <p14:creationId xmlns:p14="http://schemas.microsoft.com/office/powerpoint/2010/main" val="28969679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1" eaLnBrk="1" latinLnBrk="0" hangingPunct="1">
        <a:spcBef>
          <a:spcPct val="0"/>
        </a:spcBef>
        <a:buNone/>
        <a:defRPr kumimoji="0" sz="285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05740" indent="-205740" algn="r" rtl="1" eaLnBrk="1" latinLnBrk="0" hangingPunct="1">
        <a:spcBef>
          <a:spcPts val="450"/>
        </a:spcBef>
        <a:buClr>
          <a:schemeClr val="tx2"/>
        </a:buClr>
        <a:buSzPct val="73000"/>
        <a:buFont typeface="Wingdings 2"/>
        <a:buChar char=""/>
        <a:defRPr kumimoji="0" sz="1950" kern="1200" baseline="0">
          <a:solidFill>
            <a:schemeClr val="tx1"/>
          </a:solidFill>
          <a:latin typeface="+mn-lt"/>
          <a:ea typeface="+mn-ea"/>
          <a:cs typeface="+mn-cs"/>
        </a:defRPr>
      </a:lvl1pPr>
      <a:lvl2pPr marL="390906" indent="-171450" algn="r" rtl="1" eaLnBrk="1" latinLnBrk="0" hangingPunct="1">
        <a:spcBef>
          <a:spcPts val="375"/>
        </a:spcBef>
        <a:buClr>
          <a:schemeClr val="accent4"/>
        </a:buClr>
        <a:buSzPct val="80000"/>
        <a:buFont typeface="Wingdings 2"/>
        <a:buChar char=""/>
        <a:defRPr kumimoji="0" sz="1725" kern="1200">
          <a:solidFill>
            <a:schemeClr val="tx1">
              <a:tint val="85000"/>
            </a:schemeClr>
          </a:solidFill>
          <a:latin typeface="+mn-lt"/>
          <a:ea typeface="+mn-ea"/>
          <a:cs typeface="+mn-cs"/>
        </a:defRPr>
      </a:lvl2pPr>
      <a:lvl3pPr marL="569214" indent="-171450" algn="r" rtl="1" eaLnBrk="1" latinLnBrk="0" hangingPunct="1">
        <a:spcBef>
          <a:spcPts val="300"/>
        </a:spcBef>
        <a:buClr>
          <a:schemeClr val="accent4"/>
        </a:buClr>
        <a:buSzPct val="60000"/>
        <a:buFont typeface="Wingdings"/>
        <a:buChar char=""/>
        <a:defRPr kumimoji="0" sz="1500" kern="1200">
          <a:solidFill>
            <a:schemeClr val="tx1"/>
          </a:solidFill>
          <a:latin typeface="+mn-lt"/>
          <a:ea typeface="+mn-ea"/>
          <a:cs typeface="+mn-cs"/>
        </a:defRPr>
      </a:lvl3pPr>
      <a:lvl4pPr marL="754380" indent="-171450" algn="r" rtl="1" eaLnBrk="1" latinLnBrk="0" hangingPunct="1">
        <a:spcBef>
          <a:spcPct val="20000"/>
        </a:spcBef>
        <a:buClr>
          <a:schemeClr val="accent4"/>
        </a:buClr>
        <a:buSzPct val="80000"/>
        <a:buFont typeface="Wingdings 2"/>
        <a:buChar char=""/>
        <a:defRPr kumimoji="0" sz="1500" kern="1200">
          <a:solidFill>
            <a:schemeClr val="tx1">
              <a:tint val="85000"/>
            </a:schemeClr>
          </a:solidFill>
          <a:latin typeface="+mn-lt"/>
          <a:ea typeface="+mn-ea"/>
          <a:cs typeface="+mn-cs"/>
        </a:defRPr>
      </a:lvl4pPr>
      <a:lvl5pPr marL="960120" indent="-171450" algn="r" rtl="1" eaLnBrk="1" latinLnBrk="0" hangingPunct="1">
        <a:spcBef>
          <a:spcPts val="300"/>
        </a:spcBef>
        <a:buClr>
          <a:schemeClr val="accent4"/>
        </a:buClr>
        <a:buSzPct val="70000"/>
        <a:buFont typeface="Wingdings"/>
        <a:buChar char=""/>
        <a:defRPr kumimoji="0" sz="1350" kern="1200">
          <a:solidFill>
            <a:schemeClr val="tx1"/>
          </a:solidFill>
          <a:latin typeface="+mn-lt"/>
          <a:ea typeface="+mn-ea"/>
          <a:cs typeface="+mn-cs"/>
        </a:defRPr>
      </a:lvl5pPr>
      <a:lvl6pPr marL="1104138" indent="-137160" algn="r" rtl="1"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r" rtl="1"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r" rtl="1"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r" rtl="1"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9.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124200"/>
            <a:ext cx="4800600" cy="3352800"/>
          </a:xfrm>
        </p:spPr>
        <p:txBody>
          <a:bodyPr>
            <a:noAutofit/>
          </a:bodyPr>
          <a:lstStyle/>
          <a:p>
            <a:r>
              <a:rPr lang="fa-IR" sz="4000" b="1" dirty="0" smtClean="0">
                <a:solidFill>
                  <a:srgbClr val="002060"/>
                </a:solidFill>
              </a:rPr>
              <a:t>مصرف منطقی آنتی بیوتیک ها و عواقب ناشی از مصرف بی رویه ی آنتی بیوتیک ها</a:t>
            </a:r>
            <a:endParaRPr lang="en-US" sz="4000" b="1" dirty="0">
              <a:solidFill>
                <a:srgbClr val="002060"/>
              </a:solidFill>
            </a:endParaRPr>
          </a:p>
        </p:txBody>
      </p:sp>
      <p:pic>
        <p:nvPicPr>
          <p:cNvPr id="5" name="Picture 2" descr="F:\besm\004.jpg"/>
          <p:cNvPicPr>
            <a:picLocks noChangeAspect="1" noChangeArrowheads="1"/>
          </p:cNvPicPr>
          <p:nvPr/>
        </p:nvPicPr>
        <p:blipFill>
          <a:blip r:embed="rId3" cstate="print"/>
          <a:srcRect/>
          <a:stretch>
            <a:fillRect/>
          </a:stretch>
        </p:blipFill>
        <p:spPr bwMode="auto">
          <a:xfrm rot="2107672">
            <a:off x="3159111" y="399218"/>
            <a:ext cx="5877167" cy="3305907"/>
          </a:xfrm>
          <a:prstGeom prst="rect">
            <a:avLst/>
          </a:prstGeom>
          <a:noFill/>
        </p:spPr>
      </p:pic>
    </p:spTree>
    <p:extLst>
      <p:ext uri="{BB962C8B-B14F-4D97-AF65-F5344CB8AC3E}">
        <p14:creationId xmlns:p14="http://schemas.microsoft.com/office/powerpoint/2010/main" val="7572266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70441" y="1094643"/>
            <a:ext cx="7702061" cy="755498"/>
          </a:xfrm>
        </p:spPr>
        <p:txBody>
          <a:bodyPr>
            <a:normAutofit fontScale="90000"/>
          </a:bodyPr>
          <a:lstStyle/>
          <a:p>
            <a:pPr algn="r" rtl="1"/>
            <a:r>
              <a:rPr lang="fa-IR" dirty="0" smtClean="0"/>
              <a:t/>
            </a:r>
            <a:br>
              <a:rPr lang="fa-IR" dirty="0" smtClean="0"/>
            </a:br>
            <a:endParaRPr lang="en-US" dirty="0"/>
          </a:p>
        </p:txBody>
      </p:sp>
      <p:sp>
        <p:nvSpPr>
          <p:cNvPr id="4" name="Content Placeholder 3"/>
          <p:cNvSpPr>
            <a:spLocks noGrp="1"/>
          </p:cNvSpPr>
          <p:nvPr>
            <p:ph idx="1"/>
          </p:nvPr>
        </p:nvSpPr>
        <p:spPr>
          <a:xfrm>
            <a:off x="148807" y="2066502"/>
            <a:ext cx="7994558" cy="3759563"/>
          </a:xfrm>
        </p:spPr>
        <p:txBody>
          <a:bodyPr>
            <a:normAutofit lnSpcReduction="10000"/>
          </a:bodyPr>
          <a:lstStyle/>
          <a:p>
            <a:pPr algn="r" rtl="1">
              <a:lnSpc>
                <a:spcPct val="150000"/>
              </a:lnSpc>
              <a:buFont typeface="Wingdings" pitchFamily="2" charset="2"/>
              <a:buChar char="v"/>
            </a:pPr>
            <a:r>
              <a:rPr lang="fa-IR" dirty="0" smtClean="0"/>
              <a:t>استفاده از دارو وقتی به </a:t>
            </a:r>
            <a:r>
              <a:rPr lang="fa-IR" dirty="0" smtClean="0">
                <a:solidFill>
                  <a:srgbClr val="0070C0"/>
                </a:solidFill>
              </a:rPr>
              <a:t>دارو احتیاج نباشد</a:t>
            </a:r>
            <a:r>
              <a:rPr lang="fa-IR" dirty="0" smtClean="0"/>
              <a:t>: مثل تجویز آنتی بیوتیـک بـراي عفونـت هـاي ویروسـی دستگاه تنفس فوقانی</a:t>
            </a:r>
          </a:p>
          <a:p>
            <a:pPr algn="r" rtl="1">
              <a:lnSpc>
                <a:spcPct val="150000"/>
              </a:lnSpc>
              <a:buFont typeface="Wingdings" pitchFamily="2" charset="2"/>
              <a:buChar char="v"/>
            </a:pPr>
            <a:r>
              <a:rPr lang="fa-IR" dirty="0" smtClean="0"/>
              <a:t> استفاده از </a:t>
            </a:r>
            <a:r>
              <a:rPr lang="fa-IR" dirty="0" smtClean="0">
                <a:solidFill>
                  <a:srgbClr val="0070C0"/>
                </a:solidFill>
              </a:rPr>
              <a:t>داروي اشتباه </a:t>
            </a:r>
            <a:r>
              <a:rPr lang="fa-IR" dirty="0" smtClean="0"/>
              <a:t>در مواقعی که به دارو درمانی احتیاج است: مثلا تتراسـیکلین بـراي اسـهال بچه اي که به </a:t>
            </a:r>
            <a:r>
              <a:rPr lang="en-US" dirty="0" smtClean="0"/>
              <a:t>ORS </a:t>
            </a:r>
            <a:r>
              <a:rPr lang="fa-IR" dirty="0" smtClean="0"/>
              <a:t> نیاز دارد.</a:t>
            </a:r>
          </a:p>
          <a:p>
            <a:pPr algn="r" rtl="1">
              <a:lnSpc>
                <a:spcPct val="150000"/>
              </a:lnSpc>
              <a:buFont typeface="Wingdings" pitchFamily="2" charset="2"/>
              <a:buChar char="v"/>
            </a:pPr>
            <a:r>
              <a:rPr lang="fa-IR" dirty="0" smtClean="0"/>
              <a:t> استفاده از دارو در حالتی که </a:t>
            </a:r>
            <a:r>
              <a:rPr lang="fa-IR" dirty="0" smtClean="0">
                <a:solidFill>
                  <a:srgbClr val="0070C0"/>
                </a:solidFill>
              </a:rPr>
              <a:t>اثربخشی آن ثابت نشده </a:t>
            </a:r>
            <a:r>
              <a:rPr lang="fa-IR" dirty="0" smtClean="0"/>
              <a:t>و مشـکوك اسـت: مـثلا اسـتفاده از داروهـاي کاهنده حرکات روده در اسهال حاد</a:t>
            </a:r>
          </a:p>
          <a:p>
            <a:pPr algn="r" rtl="1">
              <a:lnSpc>
                <a:spcPct val="150000"/>
              </a:lnSpc>
              <a:buFont typeface="Wingdings" pitchFamily="2" charset="2"/>
              <a:buChar char="v"/>
            </a:pPr>
            <a:r>
              <a:rPr lang="fa-IR" dirty="0" smtClean="0"/>
              <a:t> استفاده از داروهایی که </a:t>
            </a:r>
            <a:r>
              <a:rPr lang="fa-IR" dirty="0" smtClean="0">
                <a:solidFill>
                  <a:srgbClr val="0070C0"/>
                </a:solidFill>
              </a:rPr>
              <a:t>ایمنی آنها مشخص نیست</a:t>
            </a:r>
            <a:r>
              <a:rPr lang="fa-IR" dirty="0" smtClean="0"/>
              <a:t>.</a:t>
            </a:r>
          </a:p>
          <a:p>
            <a:pPr rtl="1">
              <a:lnSpc>
                <a:spcPct val="150000"/>
              </a:lnSpc>
              <a:buFont typeface="Wingdings" pitchFamily="2" charset="2"/>
              <a:buChar char="v"/>
            </a:pPr>
            <a:r>
              <a:rPr lang="fa-IR" dirty="0" smtClean="0"/>
              <a:t> </a:t>
            </a:r>
            <a:r>
              <a:rPr lang="fa-IR" dirty="0" smtClean="0">
                <a:solidFill>
                  <a:srgbClr val="0070C0"/>
                </a:solidFill>
              </a:rPr>
              <a:t>ناتوانی در تامین داروي </a:t>
            </a:r>
            <a:r>
              <a:rPr lang="fa-IR" dirty="0" smtClean="0"/>
              <a:t>موثر و ایمن: مثل ناتوانی در تهیه واکسن ها</a:t>
            </a:r>
            <a:endParaRPr lang="en-US" dirty="0"/>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10</a:t>
            </a:fld>
            <a:endParaRPr lang="en-US" dirty="0"/>
          </a:p>
        </p:txBody>
      </p:sp>
      <p:sp>
        <p:nvSpPr>
          <p:cNvPr id="5" name="Rectangle 4"/>
          <p:cNvSpPr/>
          <p:nvPr/>
        </p:nvSpPr>
        <p:spPr>
          <a:xfrm>
            <a:off x="496705" y="1111642"/>
            <a:ext cx="7605347" cy="830997"/>
          </a:xfrm>
          <a:prstGeom prst="rect">
            <a:avLst/>
          </a:prstGeom>
        </p:spPr>
        <p:txBody>
          <a:bodyPr wrap="square">
            <a:spAutoFit/>
          </a:bodyPr>
          <a:lstStyle/>
          <a:p>
            <a:pPr algn="ctr" rtl="1"/>
            <a:r>
              <a:rPr lang="fa-IR" sz="2400" b="1" dirty="0"/>
              <a:t>الگوهاي متداول در </a:t>
            </a:r>
            <a:r>
              <a:rPr lang="fa-IR" sz="2400" b="1" dirty="0">
                <a:solidFill>
                  <a:srgbClr val="FF0000"/>
                </a:solidFill>
              </a:rPr>
              <a:t>تجـویز نامناسـب داروهـا </a:t>
            </a:r>
            <a:r>
              <a:rPr lang="fa-IR" sz="2400" b="1" dirty="0"/>
              <a:t>را مـی تـوان بـه صورت زیر بیان کرد: </a:t>
            </a:r>
            <a:endParaRPr lang="en-US" sz="2400" b="1" dirty="0"/>
          </a:p>
        </p:txBody>
      </p:sp>
    </p:spTree>
    <p:extLst>
      <p:ext uri="{BB962C8B-B14F-4D97-AF65-F5344CB8AC3E}">
        <p14:creationId xmlns:p14="http://schemas.microsoft.com/office/powerpoint/2010/main" val="2975214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475" y="1200749"/>
          <a:ext cx="8113379" cy="4684203"/>
        </p:xfrm>
        <a:graphic>
          <a:graphicData uri="http://schemas.openxmlformats.org/drawingml/2006/table">
            <a:tbl>
              <a:tblPr firstRow="1" bandRow="1">
                <a:tableStyleId>{0E3FDE45-AF77-4B5C-9715-49D594BDF05E}</a:tableStyleId>
              </a:tblPr>
              <a:tblGrid>
                <a:gridCol w="3472438">
                  <a:extLst>
                    <a:ext uri="{9D8B030D-6E8A-4147-A177-3AD203B41FA5}">
                      <a16:colId xmlns="" xmlns:a16="http://schemas.microsoft.com/office/drawing/2014/main" val="20000"/>
                    </a:ext>
                  </a:extLst>
                </a:gridCol>
                <a:gridCol w="4640941">
                  <a:extLst>
                    <a:ext uri="{9D8B030D-6E8A-4147-A177-3AD203B41FA5}">
                      <a16:colId xmlns="" xmlns:a16="http://schemas.microsoft.com/office/drawing/2014/main" val="20001"/>
                    </a:ext>
                  </a:extLst>
                </a:gridCol>
              </a:tblGrid>
              <a:tr h="432243">
                <a:tc>
                  <a:txBody>
                    <a:bodyPr/>
                    <a:lstStyle/>
                    <a:p>
                      <a:pPr algn="r" rtl="1"/>
                      <a:r>
                        <a:rPr lang="fa-IR" sz="1500" dirty="0" smtClean="0">
                          <a:solidFill>
                            <a:srgbClr val="FF0000"/>
                          </a:solidFill>
                        </a:rPr>
                        <a:t>نـوع تأثیـر</a:t>
                      </a:r>
                      <a:endParaRPr lang="en-US" sz="1500" dirty="0">
                        <a:solidFill>
                          <a:srgbClr val="FF0000"/>
                        </a:solidFill>
                      </a:endParaRPr>
                    </a:p>
                  </a:txBody>
                  <a:tcPr marL="68580" marR="68580" marT="34290" marB="34290"/>
                </a:tc>
                <a:tc>
                  <a:txBody>
                    <a:bodyPr/>
                    <a:lstStyle/>
                    <a:p>
                      <a:pPr algn="r" rtl="1"/>
                      <a:r>
                        <a:rPr lang="fa-IR" sz="1500" dirty="0" smtClean="0">
                          <a:solidFill>
                            <a:srgbClr val="FF0000"/>
                          </a:solidFill>
                        </a:rPr>
                        <a:t>عوامل مؤثر در مصرف غیرمنطقـی دارو</a:t>
                      </a:r>
                      <a:endParaRPr lang="en-US" sz="1500" dirty="0">
                        <a:solidFill>
                          <a:srgbClr val="FF0000"/>
                        </a:solidFill>
                      </a:endParaRPr>
                    </a:p>
                  </a:txBody>
                  <a:tcPr marL="68580" marR="68580" marT="34290" marB="34290"/>
                </a:tc>
                <a:extLst>
                  <a:ext uri="{0D108BD9-81ED-4DB2-BD59-A6C34878D82A}">
                    <a16:rowId xmlns="" xmlns:a16="http://schemas.microsoft.com/office/drawing/2014/main" val="10000"/>
                  </a:ext>
                </a:extLst>
              </a:tr>
              <a:tr h="617220">
                <a:tc>
                  <a:txBody>
                    <a:bodyPr/>
                    <a:lstStyle/>
                    <a:p>
                      <a:pPr algn="r" rtl="1"/>
                      <a:r>
                        <a:rPr lang="fa-IR" sz="1800" dirty="0" smtClean="0"/>
                        <a:t>باورهاي غلـط</a:t>
                      </a:r>
                    </a:p>
                    <a:p>
                      <a:pPr algn="r" rtl="1"/>
                      <a:r>
                        <a:rPr lang="fa-IR" sz="1800" dirty="0" smtClean="0"/>
                        <a:t> انتظارات و باورهاي غلـط</a:t>
                      </a:r>
                      <a:endParaRPr lang="en-US" sz="1800" dirty="0">
                        <a:cs typeface="+mj-cs"/>
                      </a:endParaRPr>
                    </a:p>
                  </a:txBody>
                  <a:tcPr marL="68580" marR="68580" marT="34290" marB="34290"/>
                </a:tc>
                <a:tc>
                  <a:txBody>
                    <a:bodyPr/>
                    <a:lstStyle/>
                    <a:p>
                      <a:pPr algn="r" rtl="1"/>
                      <a:r>
                        <a:rPr lang="fa-IR" sz="1800" dirty="0" smtClean="0"/>
                        <a:t>بیماران – اطلاعات دارویی اشتبـاه</a:t>
                      </a:r>
                      <a:endParaRPr lang="en-US" sz="1800" dirty="0">
                        <a:cs typeface="+mj-cs"/>
                      </a:endParaRPr>
                    </a:p>
                  </a:txBody>
                  <a:tcPr marL="68580" marR="68580" marT="34290" marB="34290"/>
                </a:tc>
                <a:extLst>
                  <a:ext uri="{0D108BD9-81ED-4DB2-BD59-A6C34878D82A}">
                    <a16:rowId xmlns="" xmlns:a16="http://schemas.microsoft.com/office/drawing/2014/main" val="10001"/>
                  </a:ext>
                </a:extLst>
              </a:tr>
              <a:tr h="1164251">
                <a:tc>
                  <a:txBody>
                    <a:bodyPr/>
                    <a:lstStyle/>
                    <a:p>
                      <a:pPr algn="r" rtl="1"/>
                      <a:r>
                        <a:rPr lang="fa-IR" sz="1800" dirty="0" smtClean="0"/>
                        <a:t>الگوهاي نامناسب رفتاري-کمبود اطلاعات دارویی-تجربه محدود کـاري -باورهاي غلط درباره اثربخشی داروها </a:t>
                      </a:r>
                      <a:endParaRPr lang="fa-IR" sz="1800" dirty="0" smtClean="0">
                        <a:cs typeface="+mj-cs"/>
                      </a:endParaRPr>
                    </a:p>
                  </a:txBody>
                  <a:tcPr marL="68580" marR="68580" marT="34290" marB="34290"/>
                </a:tc>
                <a:tc>
                  <a:txBody>
                    <a:bodyPr/>
                    <a:lstStyle/>
                    <a:p>
                      <a:pPr algn="r" rtl="1"/>
                      <a:r>
                        <a:rPr lang="fa-IR" sz="1800" dirty="0" smtClean="0"/>
                        <a:t>تجویزکننده هاي دارو – کمبود دانش و آموزش</a:t>
                      </a:r>
                      <a:endParaRPr lang="en-US" sz="1800" dirty="0">
                        <a:cs typeface="+mj-cs"/>
                      </a:endParaRPr>
                    </a:p>
                  </a:txBody>
                  <a:tcPr marL="68580" marR="68580" marT="34290" marB="34290"/>
                </a:tc>
                <a:extLst>
                  <a:ext uri="{0D108BD9-81ED-4DB2-BD59-A6C34878D82A}">
                    <a16:rowId xmlns="" xmlns:a16="http://schemas.microsoft.com/office/drawing/2014/main" val="10002"/>
                  </a:ext>
                </a:extLst>
              </a:tr>
              <a:tr h="617220">
                <a:tc>
                  <a:txBody>
                    <a:bodyPr/>
                    <a:lstStyle/>
                    <a:p>
                      <a:pPr algn="r" rtl="1"/>
                      <a:r>
                        <a:rPr lang="fa-IR" sz="1800" dirty="0" smtClean="0"/>
                        <a:t>اجبار به نوشتن نسخه -کمبود آزمایشگـاه -کمبود پرسنـل</a:t>
                      </a:r>
                      <a:endParaRPr lang="en-US" sz="1800" dirty="0" smtClean="0">
                        <a:cs typeface="+mj-cs"/>
                      </a:endParaRPr>
                    </a:p>
                  </a:txBody>
                  <a:tcPr marL="68580" marR="68580" marT="34290" marB="34290"/>
                </a:tc>
                <a:tc>
                  <a:txBody>
                    <a:bodyPr/>
                    <a:lstStyle/>
                    <a:p>
                      <a:pPr algn="r" rtl="1"/>
                      <a:r>
                        <a:rPr lang="fa-IR" sz="1800" dirty="0" smtClean="0"/>
                        <a:t>محل کـار – تعداد زیاد بیماران</a:t>
                      </a:r>
                      <a:endParaRPr lang="en-US" sz="1800" dirty="0">
                        <a:cs typeface="+mj-cs"/>
                      </a:endParaRPr>
                    </a:p>
                  </a:txBody>
                  <a:tcPr marL="68580" marR="68580" marT="34290" marB="34290"/>
                </a:tc>
                <a:extLst>
                  <a:ext uri="{0D108BD9-81ED-4DB2-BD59-A6C34878D82A}">
                    <a16:rowId xmlns="" xmlns:a16="http://schemas.microsoft.com/office/drawing/2014/main" val="10003"/>
                  </a:ext>
                </a:extLst>
              </a:tr>
              <a:tr h="616368">
                <a:tc>
                  <a:txBody>
                    <a:bodyPr/>
                    <a:lstStyle/>
                    <a:p>
                      <a:pPr algn="r" rtl="1"/>
                      <a:r>
                        <a:rPr lang="fa-IR" sz="1800" dirty="0" smtClean="0"/>
                        <a:t>انبار دارو-داروهاي تاریخ گذشته </a:t>
                      </a:r>
                      <a:endParaRPr lang="en-US" sz="1800" dirty="0">
                        <a:cs typeface="+mj-cs"/>
                      </a:endParaRPr>
                    </a:p>
                  </a:txBody>
                  <a:tcPr marL="68580" marR="68580" marT="34290" marB="34290"/>
                </a:tc>
                <a:tc>
                  <a:txBody>
                    <a:bodyPr/>
                    <a:lstStyle/>
                    <a:p>
                      <a:pPr algn="r" rtl="1"/>
                      <a:r>
                        <a:rPr lang="fa-IR" sz="1800" dirty="0" smtClean="0"/>
                        <a:t>سیستم تأمین دارو – تأمین کننده هاي غیرقابل اعتماد</a:t>
                      </a:r>
                      <a:endParaRPr lang="en-US" sz="1800" dirty="0">
                        <a:cs typeface="+mj-cs"/>
                      </a:endParaRPr>
                    </a:p>
                  </a:txBody>
                  <a:tcPr marL="68580" marR="68580" marT="34290" marB="34290"/>
                </a:tc>
                <a:extLst>
                  <a:ext uri="{0D108BD9-81ED-4DB2-BD59-A6C34878D82A}">
                    <a16:rowId xmlns="" xmlns:a16="http://schemas.microsoft.com/office/drawing/2014/main" val="10004"/>
                  </a:ext>
                </a:extLst>
              </a:tr>
              <a:tr h="617220">
                <a:tc>
                  <a:txBody>
                    <a:bodyPr/>
                    <a:lstStyle/>
                    <a:p>
                      <a:pPr algn="r" rtl="1"/>
                      <a:r>
                        <a:rPr lang="fa-IR" sz="1800" dirty="0" smtClean="0"/>
                        <a:t>نسخه نویسان غیررسمی -کمبود نیروي</a:t>
                      </a:r>
                      <a:r>
                        <a:rPr lang="fa-IR" sz="1800" baseline="0" dirty="0" smtClean="0"/>
                        <a:t> </a:t>
                      </a:r>
                      <a:r>
                        <a:rPr lang="fa-IR" sz="1800" dirty="0" smtClean="0"/>
                        <a:t>تنظیم کننده صنایع داروسازي</a:t>
                      </a:r>
                      <a:endParaRPr lang="en-US" sz="1800" dirty="0">
                        <a:cs typeface="+mj-cs"/>
                      </a:endParaRPr>
                    </a:p>
                  </a:txBody>
                  <a:tcPr marL="68580" marR="68580" marT="34290" marB="34290"/>
                </a:tc>
                <a:tc>
                  <a:txBody>
                    <a:bodyPr/>
                    <a:lstStyle/>
                    <a:p>
                      <a:pPr algn="r" rtl="1"/>
                      <a:r>
                        <a:rPr lang="fa-IR" sz="1800" dirty="0" smtClean="0"/>
                        <a:t>تنظیم سیستم دارویی – در دسترس بودن داروهاي غیرضروري </a:t>
                      </a:r>
                      <a:endParaRPr lang="fa-IR" sz="1800" dirty="0" smtClean="0">
                        <a:cs typeface="+mj-cs"/>
                      </a:endParaRPr>
                    </a:p>
                  </a:txBody>
                  <a:tcPr marL="68580" marR="68580" marT="34290" marB="34290"/>
                </a:tc>
                <a:extLst>
                  <a:ext uri="{0D108BD9-81ED-4DB2-BD59-A6C34878D82A}">
                    <a16:rowId xmlns="" xmlns:a16="http://schemas.microsoft.com/office/drawing/2014/main" val="10005"/>
                  </a:ext>
                </a:extLst>
              </a:tr>
              <a:tr h="616368">
                <a:tc>
                  <a:txBody>
                    <a:bodyPr/>
                    <a:lstStyle/>
                    <a:p>
                      <a:pPr algn="r" rtl="1"/>
                      <a:r>
                        <a:rPr lang="fa-IR" sz="1800" dirty="0" smtClean="0"/>
                        <a:t>ادعاهاي غلـط</a:t>
                      </a:r>
                      <a:endParaRPr lang="en-US" sz="1800" dirty="0">
                        <a:cs typeface="+mj-cs"/>
                      </a:endParaRPr>
                    </a:p>
                  </a:txBody>
                  <a:tcPr marL="68580" marR="68580" marT="34290" marB="34290"/>
                </a:tc>
                <a:tc>
                  <a:txBody>
                    <a:bodyPr/>
                    <a:lstStyle/>
                    <a:p>
                      <a:pPr algn="r" rtl="1"/>
                      <a:r>
                        <a:rPr lang="fa-IR" sz="1800" dirty="0" smtClean="0"/>
                        <a:t>صنایع داروسازي – ترغیب به مصرف دارو ادعاهاي غلـط</a:t>
                      </a:r>
                      <a:endParaRPr lang="en-US" sz="1800" dirty="0">
                        <a:cs typeface="+mj-cs"/>
                      </a:endParaRPr>
                    </a:p>
                  </a:txBody>
                  <a:tcPr marL="68580" marR="68580" marT="34290" marB="34290"/>
                </a:tc>
                <a:extLst>
                  <a:ext uri="{0D108BD9-81ED-4DB2-BD59-A6C34878D82A}">
                    <a16:rowId xmlns=""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297370162"/>
      </p:ext>
    </p:extLst>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آنتی بیوتیک‌ چیست؟</a:t>
            </a:r>
            <a:br>
              <a:rPr lang="fa-IR" dirty="0"/>
            </a:br>
            <a:endParaRPr lang="en-US" dirty="0"/>
          </a:p>
        </p:txBody>
      </p:sp>
      <p:sp>
        <p:nvSpPr>
          <p:cNvPr id="3" name="Content Placeholder 2"/>
          <p:cNvSpPr>
            <a:spLocks noGrp="1"/>
          </p:cNvSpPr>
          <p:nvPr>
            <p:ph idx="1"/>
          </p:nvPr>
        </p:nvSpPr>
        <p:spPr>
          <a:xfrm>
            <a:off x="457200" y="1463040"/>
            <a:ext cx="7467600" cy="4992696"/>
          </a:xfrm>
        </p:spPr>
        <p:txBody>
          <a:bodyPr>
            <a:noAutofit/>
          </a:bodyPr>
          <a:lstStyle/>
          <a:p>
            <a:r>
              <a:rPr lang="fa-IR" sz="1600" dirty="0"/>
              <a:t>آنتی بیوتیک‌ها داروهایی هستند که در بدن علیه عفونت‌های باکتریایی مبارزه می‌کنند.</a:t>
            </a:r>
          </a:p>
          <a:p>
            <a:r>
              <a:rPr lang="fa-IR" sz="1600" dirty="0" smtClean="0"/>
              <a:t>پنی </a:t>
            </a:r>
            <a:r>
              <a:rPr lang="fa-IR" sz="1600" dirty="0"/>
              <a:t>سیلین اولین آنتی بیوتیک کشف شده بود که در سال ۱۹۲۸ توسط الكساندر فلمینگ كشف گردید. این آنتی بیوتیک در طول جنگ جهانی دوم بسیار مورد استفاده قرار گرفت. با کشف آنتی بیوتیک‌ها، انقلابی در حوزه‌ی پزشکی ایجاد شد که به درمان بسیاری از عفونت‌های کشنده کمک کرد.</a:t>
            </a:r>
          </a:p>
          <a:p>
            <a:r>
              <a:rPr lang="fa-IR" sz="1600" dirty="0" smtClean="0"/>
              <a:t>اکنون </a:t>
            </a:r>
            <a:r>
              <a:rPr lang="fa-IR" sz="1600" dirty="0"/>
              <a:t>صدها نوع آنتی بیوتیک وجود دارد که در چندین دسته طبقه‌بندی می‌شوند. طبقه‌بندی آنتی بیوتیک‌ها به صورت زیر است:</a:t>
            </a:r>
          </a:p>
          <a:p>
            <a:r>
              <a:rPr lang="fa-IR" sz="1600" dirty="0" smtClean="0"/>
              <a:t>پنی سیلین‌ها</a:t>
            </a:r>
          </a:p>
          <a:p>
            <a:r>
              <a:rPr lang="fa-IR" sz="1600" dirty="0" smtClean="0"/>
              <a:t>سفالوسپورین‌ها</a:t>
            </a:r>
            <a:endParaRPr lang="fa-IR" sz="1600" dirty="0"/>
          </a:p>
          <a:p>
            <a:r>
              <a:rPr lang="fa-IR" sz="1600" dirty="0" smtClean="0"/>
              <a:t>کارباپنم‌ها</a:t>
            </a:r>
            <a:endParaRPr lang="fa-IR" sz="1600" dirty="0"/>
          </a:p>
          <a:p>
            <a:r>
              <a:rPr lang="fa-IR" sz="1600" dirty="0" smtClean="0"/>
              <a:t>آمینوگلیکوزیدها</a:t>
            </a:r>
            <a:endParaRPr lang="fa-IR" sz="1600" dirty="0"/>
          </a:p>
          <a:p>
            <a:r>
              <a:rPr lang="fa-IR" sz="1600" dirty="0" smtClean="0"/>
              <a:t>تتراسایکلین‌ها</a:t>
            </a:r>
            <a:endParaRPr lang="fa-IR" sz="1600" dirty="0"/>
          </a:p>
          <a:p>
            <a:r>
              <a:rPr lang="fa-IR" sz="1600" dirty="0" smtClean="0"/>
              <a:t>ماکرولیدها</a:t>
            </a:r>
            <a:endParaRPr lang="fa-IR" sz="1600" dirty="0"/>
          </a:p>
          <a:p>
            <a:r>
              <a:rPr lang="fa-IR" sz="1600" dirty="0" smtClean="0"/>
              <a:t>فلوروکینولون‌ها</a:t>
            </a:r>
            <a:endParaRPr lang="fa-IR" sz="1600" dirty="0"/>
          </a:p>
          <a:p>
            <a:r>
              <a:rPr lang="fa-IR" sz="1600" dirty="0" smtClean="0"/>
              <a:t>سولفونامیدها</a:t>
            </a:r>
            <a:endParaRPr lang="en-US" sz="1600" dirty="0"/>
          </a:p>
        </p:txBody>
      </p:sp>
    </p:spTree>
    <p:extLst>
      <p:ext uri="{BB962C8B-B14F-4D97-AF65-F5344CB8AC3E}">
        <p14:creationId xmlns:p14="http://schemas.microsoft.com/office/powerpoint/2010/main" val="337431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مکانیسم عمل آنتی بیوتیک ها</a:t>
            </a:r>
            <a:endParaRPr lang="en-US" dirty="0"/>
          </a:p>
        </p:txBody>
      </p:sp>
      <p:sp>
        <p:nvSpPr>
          <p:cNvPr id="3" name="Content Placeholder 2"/>
          <p:cNvSpPr>
            <a:spLocks noGrp="1"/>
          </p:cNvSpPr>
          <p:nvPr>
            <p:ph idx="1"/>
          </p:nvPr>
        </p:nvSpPr>
        <p:spPr/>
        <p:txBody>
          <a:bodyPr/>
          <a:lstStyle/>
          <a:p>
            <a:r>
              <a:rPr lang="fa-IR" dirty="0" smtClean="0"/>
              <a:t>نحوه‌ای </a:t>
            </a:r>
            <a:r>
              <a:rPr lang="fa-IR" dirty="0"/>
              <a:t>که آنتی‌بیوتیک‌ها باعث از بین رفتن باکتری‌ها می‌شوند، مختلف است. به عنوان مثال، پنی‌سیلین به طور غیرمستقیم باعث ضعیف شدن و ترکیدن دیواره سلولی باکتری می‌شود و به این ترتیب باکتری به صورت کامل از بین می‌رود. از طرف دیگر، آنتی‌بیوتیک‌هایی که از نوع تتراسایکلین‌ها هستند، باکتری‌ها را از بین نمی‌برند بلکه با متوقف ساختن پروتئین در باکتری‌ها، رشد آن‌ها را مهار می‌کنند.</a:t>
            </a:r>
          </a:p>
          <a:p>
            <a:endParaRPr lang="fa-IR" dirty="0"/>
          </a:p>
          <a:p>
            <a:r>
              <a:rPr lang="fa-IR" dirty="0"/>
              <a:t>برخی آنتی‌بیوتیک‌ها برای درمان طیف وسیعی از عفونت‌های باکتریایی موثر هستند اما برخی از این نوع داروها نیز تنها بر روی گونه‌ی خاصی از باکتری‌ها تاثیر دارند.</a:t>
            </a:r>
            <a:endParaRPr lang="en-US" dirty="0"/>
          </a:p>
        </p:txBody>
      </p:sp>
    </p:spTree>
    <p:extLst>
      <p:ext uri="{BB962C8B-B14F-4D97-AF65-F5344CB8AC3E}">
        <p14:creationId xmlns:p14="http://schemas.microsoft.com/office/powerpoint/2010/main" val="207446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69936"/>
          </a:xfrm>
        </p:spPr>
        <p:txBody>
          <a:bodyPr>
            <a:normAutofit/>
          </a:bodyPr>
          <a:lstStyle/>
          <a:p>
            <a:r>
              <a:rPr lang="fa-IR" b="1" dirty="0">
                <a:solidFill>
                  <a:schemeClr val="tx2">
                    <a:lumMod val="75000"/>
                  </a:schemeClr>
                </a:solidFill>
              </a:rPr>
              <a:t>آنتی بیوتیک یک منبع با ارزش دارویی است که برای درمان عفونت های باکتریایی مورد استفاده قرار می گیرد و استفاده از آن در انسان و حیوانات تنها با تجویز پزشک و کارشناسان بهداشتی مجاز است و باید در یک دوره درمانی کامل استفاده شود.</a:t>
            </a:r>
            <a:br>
              <a:rPr lang="fa-IR" b="1" dirty="0">
                <a:solidFill>
                  <a:schemeClr val="tx2">
                    <a:lumMod val="75000"/>
                  </a:schemeClr>
                </a:solidFill>
              </a:rPr>
            </a:br>
            <a:r>
              <a:rPr lang="fa-IR" b="1" dirty="0">
                <a:solidFill>
                  <a:schemeClr val="tx2">
                    <a:lumMod val="75000"/>
                  </a:schemeClr>
                </a:solidFill>
              </a:rPr>
              <a:t/>
            </a:r>
            <a:br>
              <a:rPr lang="fa-IR" b="1" dirty="0">
                <a:solidFill>
                  <a:schemeClr val="tx2">
                    <a:lumMod val="75000"/>
                  </a:schemeClr>
                </a:solidFill>
              </a:rPr>
            </a:br>
            <a:r>
              <a:rPr lang="fa-IR" dirty="0"/>
              <a:t>بیماری های عفونی همواره یک تهدید جدی برای سلامت محسوب می شوند. با کشف آنتی بیوتیک، مرگ ناشی از بیماری های عفونی کاهش قابل ملاحظه ای داشته است؛ ولی با استفاده نابجای آنتی بیوتیک و مقاومت در برابر آن، این بیماری ها در حال بازگشت هستند. با توجه به افزایش مقاومت در برابر آنتی بیوتیک، جهان نیاز مبرمی به تغییر الگوی مصرف و تجویز این منبع با ارزش دارویی دارد. در صورتی که مصرف دارو با همین الگو باقی بماند، حتی تولید و توسعه داروهای جدید نیز نمی تواند مانع از افزایش مقاومت نسبت به آنتی بیوتیک باشد. علاوه بر عدم استفاده خودسرانه از آنتی بیوتیک، اقداماتی برای کاهش گسترش عفونت از طریق واکسیناسیون منظم، شستن مرتب دست ها و توجه به بهداشت مواد غذایی ضروری است.</a:t>
            </a:r>
            <a:endParaRPr lang="en-US" dirty="0"/>
          </a:p>
        </p:txBody>
      </p:sp>
    </p:spTree>
    <p:extLst>
      <p:ext uri="{BB962C8B-B14F-4D97-AF65-F5344CB8AC3E}">
        <p14:creationId xmlns:p14="http://schemas.microsoft.com/office/powerpoint/2010/main" val="393692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617536"/>
          </a:xfrm>
        </p:spPr>
        <p:txBody>
          <a:bodyPr>
            <a:normAutofit fontScale="85000" lnSpcReduction="20000"/>
          </a:bodyPr>
          <a:lstStyle/>
          <a:p>
            <a:pPr algn="just">
              <a:lnSpc>
                <a:spcPct val="150000"/>
              </a:lnSpc>
            </a:pPr>
            <a:r>
              <a:rPr lang="fa-IR" b="1" dirty="0">
                <a:solidFill>
                  <a:srgbClr val="002060"/>
                </a:solidFill>
              </a:rPr>
              <a:t>مقاومت ضد میکروبی (</a:t>
            </a:r>
            <a:r>
              <a:rPr lang="en-US" b="1" dirty="0">
                <a:solidFill>
                  <a:srgbClr val="002060"/>
                </a:solidFill>
              </a:rPr>
              <a:t>Antimicrobial resistance) </a:t>
            </a:r>
            <a:r>
              <a:rPr lang="fa-IR" b="1" dirty="0">
                <a:solidFill>
                  <a:srgbClr val="002060"/>
                </a:solidFill>
              </a:rPr>
              <a:t>به مقاومت یک میکروارگانیسم (شامل باکتری، قارچ، ویروس و انگل) در برابر داروهای ضد میکروبی، برای درمان عفونت ناشی از آن گفته می شود</a:t>
            </a:r>
            <a:r>
              <a:rPr lang="fa-IR" b="1" dirty="0" smtClean="0">
                <a:solidFill>
                  <a:srgbClr val="002060"/>
                </a:solidFill>
              </a:rPr>
              <a:t>.</a:t>
            </a:r>
          </a:p>
          <a:p>
            <a:pPr>
              <a:lnSpc>
                <a:spcPct val="150000"/>
              </a:lnSpc>
            </a:pPr>
            <a:r>
              <a:rPr lang="fa-IR" dirty="0" smtClean="0"/>
              <a:t> </a:t>
            </a:r>
            <a:r>
              <a:rPr lang="fa-IR" b="1" dirty="0">
                <a:solidFill>
                  <a:srgbClr val="00B050"/>
                </a:solidFill>
              </a:rPr>
              <a:t>زمانی که این میکروارگانیسم ها نسبت به داروهای ضد باکتری، ضد قارچ و ضد ویروس مقاوم شوند، داروهای استاندارد بی اثر می شوند، عفونت در بدن باقی می ماند و به راحتی منتقل می شود.</a:t>
            </a:r>
            <a:r>
              <a:rPr lang="fa-IR" dirty="0"/>
              <a:t> </a:t>
            </a:r>
            <a:endParaRPr lang="fa-IR" dirty="0" smtClean="0"/>
          </a:p>
          <a:p>
            <a:pPr algn="just">
              <a:lnSpc>
                <a:spcPct val="150000"/>
              </a:lnSpc>
            </a:pPr>
            <a:r>
              <a:rPr lang="fa-IR" b="1" dirty="0" smtClean="0">
                <a:solidFill>
                  <a:srgbClr val="002060"/>
                </a:solidFill>
              </a:rPr>
              <a:t>تکامل </a:t>
            </a:r>
            <a:r>
              <a:rPr lang="fa-IR" b="1" dirty="0">
                <a:solidFill>
                  <a:srgbClr val="002060"/>
                </a:solidFill>
              </a:rPr>
              <a:t>گونه های مقاوم یک پدیده طبیعی است و زمانی رخ می دهد که میکروارگانیسم به اشتباه تکثیر شود یا صفات مقاوم بین چند میکروارگانیسم رد و بدل شود. استفاده مکرر و نابجا از آنتی بیوتیک، یکی از مهمترین دلایل افزایش باکتری های مقاوم به دارو هستند</a:t>
            </a:r>
            <a:r>
              <a:rPr lang="fa-IR" b="1" dirty="0" smtClean="0">
                <a:solidFill>
                  <a:srgbClr val="002060"/>
                </a:solidFill>
              </a:rPr>
              <a:t>.</a:t>
            </a:r>
          </a:p>
          <a:p>
            <a:pPr>
              <a:lnSpc>
                <a:spcPct val="150000"/>
              </a:lnSpc>
            </a:pPr>
            <a:r>
              <a:rPr lang="fa-IR" b="1" dirty="0" smtClean="0">
                <a:solidFill>
                  <a:srgbClr val="002060"/>
                </a:solidFill>
              </a:rPr>
              <a:t> </a:t>
            </a:r>
            <a:r>
              <a:rPr lang="fa-IR" b="1" dirty="0">
                <a:solidFill>
                  <a:schemeClr val="tx2">
                    <a:lumMod val="75000"/>
                  </a:schemeClr>
                </a:solidFill>
              </a:rPr>
              <a:t>باید درنظر داشت که آنتی بیوتیک فقط قادر به درمان عفونت های باکتریایی است و به هیچ عنوان در برابر عفونت های ویروسی مانند سرماخوردگی، گلودرد و آنفلوآنزا موثر نیست</a:t>
            </a:r>
            <a:r>
              <a:rPr lang="fa-IR" dirty="0"/>
              <a:t>.</a:t>
            </a:r>
            <a:br>
              <a:rPr lang="fa-IR" dirty="0"/>
            </a:br>
            <a:endParaRPr lang="en-US" dirty="0"/>
          </a:p>
        </p:txBody>
      </p:sp>
    </p:spTree>
    <p:extLst>
      <p:ext uri="{BB962C8B-B14F-4D97-AF65-F5344CB8AC3E}">
        <p14:creationId xmlns:p14="http://schemas.microsoft.com/office/powerpoint/2010/main" val="377635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چرا مقاومت آنتی بیوتیکی باکتری‌ها یک مشکل بزرگ و نگران‌کننده محسوب می‌شود؟</a:t>
            </a:r>
            <a:endParaRPr lang="en-US" dirty="0"/>
          </a:p>
        </p:txBody>
      </p:sp>
      <p:sp>
        <p:nvSpPr>
          <p:cNvPr id="3" name="Content Placeholder 2"/>
          <p:cNvSpPr>
            <a:spLocks noGrp="1"/>
          </p:cNvSpPr>
          <p:nvPr>
            <p:ph idx="1"/>
          </p:nvPr>
        </p:nvSpPr>
        <p:spPr>
          <a:xfrm>
            <a:off x="0" y="1600200"/>
            <a:ext cx="8153400" cy="5105400"/>
          </a:xfrm>
        </p:spPr>
        <p:txBody>
          <a:bodyPr>
            <a:noAutofit/>
          </a:bodyPr>
          <a:lstStyle/>
          <a:p>
            <a:pPr>
              <a:lnSpc>
                <a:spcPct val="120000"/>
              </a:lnSpc>
            </a:pPr>
            <a:r>
              <a:rPr lang="fa-IR" sz="1400" b="1" dirty="0">
                <a:solidFill>
                  <a:srgbClr val="FF0000"/>
                </a:solidFill>
              </a:rPr>
              <a:t>۱- مقاومت باکتری در برابر آنتی‌بیوتیک‌ها یک تهدید جدی برای سلامت جهانی محسوب می‌شود. بر اساس آمارهای اراده شده توسط مرکز کنترل و پیشگیری از بیماری‌های ایلات متحده (</a:t>
            </a:r>
            <a:r>
              <a:rPr lang="en-US" sz="1400" b="1" dirty="0">
                <a:solidFill>
                  <a:srgbClr val="FF0000"/>
                </a:solidFill>
              </a:rPr>
              <a:t>CDC)، </a:t>
            </a:r>
            <a:r>
              <a:rPr lang="fa-IR" sz="1400" b="1" dirty="0">
                <a:solidFill>
                  <a:srgbClr val="FF0000"/>
                </a:solidFill>
              </a:rPr>
              <a:t>سالانه ۲ میلیون نفر در ایالات متحده به عفونت‌های مقاوم به آنتی بیوتیک مبتلا می‌شوند و دست کم حدود ۲۳۰۰۰ نفر در اثر این عفونت‌ها می‌میرند. این آمار و مرگ‌و‌میر در اثر عفونت، یکی از جوانب نگران‌کننده‌ی مقاومت دارویی باکتری‌ها محسوب می‌شود</a:t>
            </a:r>
            <a:r>
              <a:rPr lang="fa-IR" sz="1400" b="1" dirty="0" smtClean="0">
                <a:solidFill>
                  <a:srgbClr val="FF0000"/>
                </a:solidFill>
              </a:rPr>
              <a:t>.</a:t>
            </a:r>
            <a:endParaRPr lang="fa-IR" sz="1400" b="1" dirty="0">
              <a:solidFill>
                <a:srgbClr val="FF0000"/>
              </a:solidFill>
            </a:endParaRPr>
          </a:p>
          <a:p>
            <a:r>
              <a:rPr lang="fa-IR" sz="1400" b="1" dirty="0">
                <a:solidFill>
                  <a:srgbClr val="002060"/>
                </a:solidFill>
              </a:rPr>
              <a:t>۲- همچنین عفونت‌های مقاوم به دارو، باری بر دوش کادر درمان هستند. تحقیقات نشان می‌دهد که عفونت‌های مقاوم به دارو می‌توانند منجر به بستری شدن طولانی‌تر در بیمارستان، مراجعه بیشتر به پزشک، زمان بهبودی طولانی و هزینه‌های بالای پزشکی شوند</a:t>
            </a:r>
            <a:r>
              <a:rPr lang="fa-IR" sz="1400" b="1" dirty="0" smtClean="0">
                <a:solidFill>
                  <a:srgbClr val="002060"/>
                </a:solidFill>
              </a:rPr>
              <a:t>.</a:t>
            </a:r>
            <a:endParaRPr lang="fa-IR" sz="1400" b="1" dirty="0">
              <a:solidFill>
                <a:srgbClr val="002060"/>
              </a:solidFill>
            </a:endParaRPr>
          </a:p>
          <a:p>
            <a:r>
              <a:rPr lang="fa-IR" sz="1400" b="1" dirty="0">
                <a:solidFill>
                  <a:schemeClr val="accent3">
                    <a:lumMod val="50000"/>
                  </a:schemeClr>
                </a:solidFill>
              </a:rPr>
              <a:t>۳- از طرف دیگر داروهای جایگزین برای درمان عفونت‌های مقاوم ممکن است عوارض جانبی بیشتری ایجاد کنند و گران‌تر باشند</a:t>
            </a:r>
            <a:r>
              <a:rPr lang="fa-IR" sz="1400" b="1" dirty="0" smtClean="0">
                <a:solidFill>
                  <a:schemeClr val="accent3">
                    <a:lumMod val="50000"/>
                  </a:schemeClr>
                </a:solidFill>
              </a:rPr>
              <a:t>.</a:t>
            </a:r>
            <a:endParaRPr lang="fa-IR" sz="1400" b="1" dirty="0">
              <a:solidFill>
                <a:schemeClr val="accent3">
                  <a:lumMod val="50000"/>
                </a:schemeClr>
              </a:solidFill>
            </a:endParaRPr>
          </a:p>
          <a:p>
            <a:r>
              <a:rPr lang="fa-IR" sz="1400" b="1" dirty="0">
                <a:solidFill>
                  <a:schemeClr val="tx2">
                    <a:lumMod val="75000"/>
                  </a:schemeClr>
                </a:solidFill>
              </a:rPr>
              <a:t>۴- علاوه‌بر این‌ها، بدون وجود روش‌های موثر برای درمان عفونت‌ها، اقدامات پزشکی مانند پیوند اعضا، شیمی درمانی و جراحی‌های بزرگ بسیار خطرآفرین خواهند بود.</a:t>
            </a:r>
          </a:p>
          <a:p>
            <a:r>
              <a:rPr lang="fa-IR" sz="1400" b="1" dirty="0" smtClean="0"/>
              <a:t>۵- </a:t>
            </a:r>
            <a:r>
              <a:rPr lang="fa-IR" sz="1400" b="1" dirty="0"/>
              <a:t>در نهایت باکتری‌های مقاوم در برابر آنتی بیوتیک‌ها می‌توانند باعث بروز عفونت‌هایی شوند که یا به سختی درمان شده و یا قابل درمان نیستند. به طور مثال:</a:t>
            </a:r>
          </a:p>
          <a:p>
            <a:pPr marL="0" indent="0">
              <a:buNone/>
            </a:pPr>
            <a:r>
              <a:rPr lang="fa-IR" sz="1400" b="1" dirty="0" smtClean="0"/>
              <a:t>1-عفونت </a:t>
            </a:r>
            <a:r>
              <a:rPr lang="fa-IR" sz="1400" b="1" dirty="0"/>
              <a:t>مجاری </a:t>
            </a:r>
            <a:r>
              <a:rPr lang="fa-IR" sz="1400" b="1" dirty="0" smtClean="0"/>
              <a:t>ادراری     2-عفونت </a:t>
            </a:r>
            <a:r>
              <a:rPr lang="fa-IR" sz="1400" b="1" dirty="0"/>
              <a:t>خون (</a:t>
            </a:r>
            <a:r>
              <a:rPr lang="fa-IR" sz="1400" b="1" dirty="0" smtClean="0"/>
              <a:t>سپتیسمی     3-پنومونی         4-عفونت </a:t>
            </a:r>
            <a:r>
              <a:rPr lang="fa-IR" sz="1400" b="1" dirty="0"/>
              <a:t>زخم</a:t>
            </a:r>
          </a:p>
          <a:p>
            <a:pPr marL="0" indent="0">
              <a:buNone/>
            </a:pPr>
            <a:r>
              <a:rPr lang="fa-IR" sz="1400" b="1" dirty="0" smtClean="0"/>
              <a:t>   5-بیماری </a:t>
            </a:r>
            <a:r>
              <a:rPr lang="fa-IR" sz="1400" b="1" dirty="0"/>
              <a:t>مقاربتی، به ویژه </a:t>
            </a:r>
            <a:r>
              <a:rPr lang="fa-IR" sz="1400" b="1" dirty="0" smtClean="0"/>
              <a:t>سوزاک      6-بیماری </a:t>
            </a:r>
            <a:r>
              <a:rPr lang="fa-IR" sz="1400" b="1" dirty="0"/>
              <a:t>سل</a:t>
            </a:r>
          </a:p>
          <a:p>
            <a:endParaRPr lang="en-US" sz="1400" b="1" dirty="0"/>
          </a:p>
        </p:txBody>
      </p:sp>
    </p:spTree>
    <p:extLst>
      <p:ext uri="{BB962C8B-B14F-4D97-AF65-F5344CB8AC3E}">
        <p14:creationId xmlns:p14="http://schemas.microsoft.com/office/powerpoint/2010/main" val="165397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چه کسانی بیشتر در معرض خطر هستند؟</a:t>
            </a:r>
            <a:br>
              <a:rPr lang="fa-IR" dirty="0"/>
            </a:br>
            <a:endParaRPr lang="en-US" dirty="0"/>
          </a:p>
        </p:txBody>
      </p:sp>
      <p:sp>
        <p:nvSpPr>
          <p:cNvPr id="3" name="Content Placeholder 2"/>
          <p:cNvSpPr>
            <a:spLocks noGrp="1"/>
          </p:cNvSpPr>
          <p:nvPr>
            <p:ph idx="1"/>
          </p:nvPr>
        </p:nvSpPr>
        <p:spPr/>
        <p:txBody>
          <a:bodyPr/>
          <a:lstStyle/>
          <a:p>
            <a:r>
              <a:rPr lang="fa-IR" dirty="0" smtClean="0"/>
              <a:t>عفونت‌های </a:t>
            </a:r>
            <a:r>
              <a:rPr lang="fa-IR" dirty="0"/>
              <a:t>باکتریایی مقاوم ممکن است از طریق تماس با سطوح آلوده، عطسه یا سرفه از یک فرد به فرد دیگر منتقل شوند و هر شخصی را بدون در نظر گرفتن سن و جنسیت درگیر کنند.</a:t>
            </a:r>
          </a:p>
          <a:p>
            <a:r>
              <a:rPr lang="fa-IR" dirty="0"/>
              <a:t>اما برخی از گروه‌ها در معرض خطر بیشتری نسبت به دیگران هستند. در ادامه به این گروه‌های پرخطر اشاره‌ای خواهیم داشت:</a:t>
            </a:r>
          </a:p>
          <a:p>
            <a:r>
              <a:rPr lang="fa-IR" dirty="0"/>
              <a:t>افرادی که تحت شیمی درمانی هستند</a:t>
            </a:r>
          </a:p>
          <a:p>
            <a:r>
              <a:rPr lang="fa-IR" dirty="0"/>
              <a:t>افرادی که عمل جراحی باز انجام داده‌اند</a:t>
            </a:r>
          </a:p>
          <a:p>
            <a:r>
              <a:rPr lang="fa-IR" dirty="0"/>
              <a:t>بیماران دیالیزی</a:t>
            </a:r>
          </a:p>
          <a:p>
            <a:r>
              <a:rPr lang="fa-IR" dirty="0"/>
              <a:t>افرادی که تحت درمان‌هایی قرار دارند که سیستم ایمنی بدن آن‌ها را تضعیف می‌کند</a:t>
            </a:r>
          </a:p>
          <a:p>
            <a:r>
              <a:rPr lang="fa-IR" dirty="0"/>
              <a:t>اشخاصی که پیوند اعضا انجام داده‌اند</a:t>
            </a:r>
          </a:p>
          <a:p>
            <a:r>
              <a:rPr lang="fa-IR" dirty="0"/>
              <a:t>کودکان و افراد مسن</a:t>
            </a:r>
          </a:p>
          <a:p>
            <a:r>
              <a:rPr lang="fa-IR" dirty="0"/>
              <a:t>افرادی که در بیمارستان‌ها بستری هستند</a:t>
            </a:r>
          </a:p>
          <a:p>
            <a:endParaRPr lang="en-US" dirty="0"/>
          </a:p>
        </p:txBody>
      </p:sp>
    </p:spTree>
    <p:extLst>
      <p:ext uri="{BB962C8B-B14F-4D97-AF65-F5344CB8AC3E}">
        <p14:creationId xmlns:p14="http://schemas.microsoft.com/office/powerpoint/2010/main" val="368855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باکتری‌های مقاوم در برابر آنتی‌بیوتیک چگونه انتشار می‌یابند؟</a:t>
            </a:r>
            <a:br>
              <a:rPr lang="fa-IR" dirty="0"/>
            </a:br>
            <a:endParaRPr lang="en-US" dirty="0"/>
          </a:p>
        </p:txBody>
      </p:sp>
      <p:sp>
        <p:nvSpPr>
          <p:cNvPr id="3" name="Content Placeholder 2"/>
          <p:cNvSpPr>
            <a:spLocks noGrp="1"/>
          </p:cNvSpPr>
          <p:nvPr>
            <p:ph idx="1"/>
          </p:nvPr>
        </p:nvSpPr>
        <p:spPr/>
        <p:txBody>
          <a:bodyPr>
            <a:normAutofit fontScale="85000" lnSpcReduction="20000"/>
          </a:bodyPr>
          <a:lstStyle/>
          <a:p>
            <a:r>
              <a:rPr lang="fa-IR" dirty="0" smtClean="0"/>
              <a:t>باکتری‌های </a:t>
            </a:r>
            <a:r>
              <a:rPr lang="fa-IR" dirty="0"/>
              <a:t>مقاوم به دارو به روش‌های مختلفی پخش می‌شوند و از شخصی به شخص دیگر انتقال می‌یابند. در ادامه به مرور روش‌های شیوع این باکتری‌ها خواهیم پرداخت.</a:t>
            </a:r>
          </a:p>
          <a:p>
            <a:endParaRPr lang="fa-IR" dirty="0"/>
          </a:p>
          <a:p>
            <a:r>
              <a:rPr lang="fa-IR" sz="2100" b="1" dirty="0">
                <a:solidFill>
                  <a:schemeClr val="tx2">
                    <a:lumMod val="75000"/>
                  </a:schemeClr>
                </a:solidFill>
              </a:rPr>
              <a:t>1- انسان به انسان</a:t>
            </a:r>
          </a:p>
          <a:p>
            <a:endParaRPr lang="fa-IR" dirty="0"/>
          </a:p>
          <a:p>
            <a:r>
              <a:rPr lang="fa-IR" dirty="0"/>
              <a:t>افراد آلوده، چه علائم بیماری داشته باشند و چه فاقد هرگونه علامتی از عفونت باشند، قادر به انتقال باکتری‌های مقاوم به سایرین هستند. این موضوع ممکن است از طریق تماس مستقیم با افراد آلوده، سرفه یا عطسه، لمس سطوح آلوده مانند صفحه کلید یا دستگیره در رخ دهد. به همین دلیل شستن دست‌ها برای جلوگیری از انتشار باکتری‌های مقاوم به آنتی بیوتیک بسیار مهم است.</a:t>
            </a:r>
          </a:p>
          <a:p>
            <a:endParaRPr lang="fa-IR" dirty="0"/>
          </a:p>
          <a:p>
            <a:r>
              <a:rPr lang="fa-IR" sz="2100" b="1" dirty="0">
                <a:solidFill>
                  <a:schemeClr val="tx2">
                    <a:lumMod val="75000"/>
                  </a:schemeClr>
                </a:solidFill>
              </a:rPr>
              <a:t>2- حیوان به انسان</a:t>
            </a:r>
          </a:p>
          <a:p>
            <a:endParaRPr lang="fa-IR" dirty="0"/>
          </a:p>
          <a:p>
            <a:r>
              <a:rPr lang="fa-IR" dirty="0"/>
              <a:t>حیوانات نیز ممکن است ناقل باکتری‌های مقاوم به دارو باشند. باکتری‌های مقاوم ممکن است در روده و مدفوع دام‌ها وجود داشته باشند. این باکتری‌ها به راحتی می‌توانند به افرادی که از نزدیک با حیوانات در تماس هستند مانند کشاورزان یا دامپزشکان منتقل شوند.</a:t>
            </a:r>
            <a:endParaRPr lang="en-US" dirty="0"/>
          </a:p>
        </p:txBody>
      </p:sp>
    </p:spTree>
    <p:extLst>
      <p:ext uri="{BB962C8B-B14F-4D97-AF65-F5344CB8AC3E}">
        <p14:creationId xmlns:p14="http://schemas.microsoft.com/office/powerpoint/2010/main" val="37168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227136"/>
          </a:xfrm>
        </p:spPr>
        <p:txBody>
          <a:bodyPr>
            <a:normAutofit fontScale="92500" lnSpcReduction="20000"/>
          </a:bodyPr>
          <a:lstStyle/>
          <a:p>
            <a:r>
              <a:rPr lang="fa-IR" b="1" dirty="0" smtClean="0">
                <a:solidFill>
                  <a:schemeClr val="tx2">
                    <a:lumMod val="75000"/>
                  </a:schemeClr>
                </a:solidFill>
              </a:rPr>
              <a:t>3- </a:t>
            </a:r>
            <a:r>
              <a:rPr lang="fa-IR" b="1" dirty="0">
                <a:solidFill>
                  <a:schemeClr val="tx2">
                    <a:lumMod val="75000"/>
                  </a:schemeClr>
                </a:solidFill>
              </a:rPr>
              <a:t>آلودگی غذایی</a:t>
            </a:r>
          </a:p>
          <a:p>
            <a:endParaRPr lang="fa-IR" dirty="0"/>
          </a:p>
          <a:p>
            <a:r>
              <a:rPr lang="fa-IR" dirty="0"/>
              <a:t>باکتری‌های مقاوم نسبت به آنتی بیوتیک‌ها ممکن است در اثر سموم شیمیایی مورد استفاده در حوزه‌ی کشاورزی نیز ایجاد شده و به مواد غذایی منتقل شوند. این باکتری‌ها در اثر مصرف غذای آلوده به انسان منتقل خواهند شد. خوردن غذای آلوده ممکن است علائمی در فرد ایجاد نکند اما به هر حال فرد ناقل باکتری مقاوم به دارو است.</a:t>
            </a:r>
          </a:p>
          <a:p>
            <a:endParaRPr lang="fa-IR" dirty="0"/>
          </a:p>
          <a:p>
            <a:r>
              <a:rPr lang="fa-IR" b="1" dirty="0" smtClean="0">
                <a:solidFill>
                  <a:schemeClr val="tx2">
                    <a:lumMod val="75000"/>
                  </a:schemeClr>
                </a:solidFill>
              </a:rPr>
              <a:t>4- </a:t>
            </a:r>
            <a:r>
              <a:rPr lang="fa-IR" b="1" dirty="0">
                <a:solidFill>
                  <a:schemeClr val="tx2">
                    <a:lumMod val="75000"/>
                  </a:schemeClr>
                </a:solidFill>
              </a:rPr>
              <a:t>مراکز بهداشتی درمانی</a:t>
            </a:r>
          </a:p>
          <a:p>
            <a:endParaRPr lang="fa-IR" dirty="0"/>
          </a:p>
          <a:p>
            <a:r>
              <a:rPr lang="fa-IR" dirty="0"/>
              <a:t>شیوع باکتری‌های مقاوم در مراکز بهداشتی و درمانی نیز امری شایع است که از اهمیت بالایی برخوردار است. هنگامی که بسیاری از افراد بیمار به هم نزدیک هستند و مصرف آنتی بیوتیک نیز بالا است، یک محیط مناسب برای رشد باکتری‌های مقاوم ایجاد می‌شود.</a:t>
            </a:r>
          </a:p>
          <a:p>
            <a:endParaRPr lang="fa-IR" dirty="0"/>
          </a:p>
          <a:p>
            <a:r>
              <a:rPr lang="fa-IR" dirty="0"/>
              <a:t>لمس سطوح مشترک، استفاده از سرویس بهداشتی و ازدحام نامناسب، خطر انتقال عفونت‌های باکتریایی مقاوم را افزایش می‌دهد. با ورود و خروج افراد به این مراکز، انتشار آلودگی افزایش خواهد یافت</a:t>
            </a:r>
            <a:r>
              <a:rPr lang="fa-IR" dirty="0" smtClean="0"/>
              <a:t>.</a:t>
            </a:r>
          </a:p>
          <a:p>
            <a:endParaRPr lang="fa-IR" dirty="0" smtClean="0"/>
          </a:p>
          <a:p>
            <a:r>
              <a:rPr lang="fa-IR" b="1" dirty="0">
                <a:solidFill>
                  <a:schemeClr val="tx2">
                    <a:lumMod val="75000"/>
                  </a:schemeClr>
                </a:solidFill>
              </a:rPr>
              <a:t>5- </a:t>
            </a:r>
            <a:r>
              <a:rPr lang="fa-IR" b="1" dirty="0" smtClean="0">
                <a:solidFill>
                  <a:schemeClr val="tx2">
                    <a:lumMod val="75000"/>
                  </a:schemeClr>
                </a:solidFill>
              </a:rPr>
              <a:t>مسافرت</a:t>
            </a:r>
            <a:endParaRPr lang="fa-IR" dirty="0"/>
          </a:p>
          <a:p>
            <a:r>
              <a:rPr lang="fa-IR" dirty="0"/>
              <a:t> وقتی مسافران به مناطق آلوده سفر می‌کنند، به احتمال زیاد با باکتری‌های مقاوم تماس پیدا کرده و آن‌ها را به مکان‌های جدید منتقل می‌کنند. افرادی که هنگام مسافرت در بیمارستان بستری می‌شوند نیز در معرض خطر انتشار باکتری‌های مقاوم هستند.</a:t>
            </a:r>
          </a:p>
          <a:p>
            <a:endParaRPr lang="fa-IR" dirty="0"/>
          </a:p>
          <a:p>
            <a:endParaRPr lang="fa-IR" dirty="0"/>
          </a:p>
          <a:p>
            <a:endParaRPr lang="fa-IR" dirty="0"/>
          </a:p>
          <a:p>
            <a:endParaRPr lang="en-US" dirty="0"/>
          </a:p>
        </p:txBody>
      </p:sp>
    </p:spTree>
    <p:extLst>
      <p:ext uri="{BB962C8B-B14F-4D97-AF65-F5344CB8AC3E}">
        <p14:creationId xmlns:p14="http://schemas.microsoft.com/office/powerpoint/2010/main" val="282542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9689" y="988221"/>
            <a:ext cx="7772400" cy="592248"/>
          </a:xfrm>
        </p:spPr>
        <p:txBody>
          <a:bodyPr>
            <a:noAutofit/>
          </a:bodyPr>
          <a:lstStyle/>
          <a:p>
            <a:pPr algn="ctr" rtl="1"/>
            <a:r>
              <a:rPr lang="fa-IR" sz="4050" b="1" dirty="0">
                <a:solidFill>
                  <a:srgbClr val="FF0000"/>
                </a:solidFill>
              </a:rPr>
              <a:t>مقدمه</a:t>
            </a:r>
            <a:endParaRPr lang="en-US" sz="3600" b="1" dirty="0">
              <a:solidFill>
                <a:srgbClr val="FF0000"/>
              </a:solidFill>
            </a:endParaRPr>
          </a:p>
        </p:txBody>
      </p:sp>
      <p:sp>
        <p:nvSpPr>
          <p:cNvPr id="4" name="Content Placeholder 3"/>
          <p:cNvSpPr>
            <a:spLocks noGrp="1"/>
          </p:cNvSpPr>
          <p:nvPr>
            <p:ph idx="1"/>
          </p:nvPr>
        </p:nvSpPr>
        <p:spPr>
          <a:xfrm>
            <a:off x="3581400" y="1848167"/>
            <a:ext cx="4530689" cy="3822630"/>
          </a:xfrm>
        </p:spPr>
        <p:txBody>
          <a:bodyPr>
            <a:noAutofit/>
          </a:bodyPr>
          <a:lstStyle/>
          <a:p>
            <a:pPr marL="0" indent="0" algn="just" rtl="1">
              <a:buNone/>
            </a:pPr>
            <a:r>
              <a:rPr lang="fa-IR" sz="1800" b="1" dirty="0">
                <a:cs typeface="+mj-cs"/>
              </a:rPr>
              <a:t>دارو همیشه به عنوان یک عامل اساسی در درمان اکثر بیماري ها مطرح اسـت. </a:t>
            </a:r>
          </a:p>
          <a:p>
            <a:pPr marL="0" indent="0" algn="just" rtl="1">
              <a:buNone/>
            </a:pPr>
            <a:r>
              <a:rPr lang="fa-IR" sz="1800" b="1" dirty="0">
                <a:cs typeface="+mj-cs"/>
              </a:rPr>
              <a:t>در حـال حاضـر بیش از 8000 فرآورده دارویی در سراسر جهان استفاده می شود. </a:t>
            </a:r>
          </a:p>
          <a:p>
            <a:pPr marL="0" indent="0" algn="just" rtl="1">
              <a:buNone/>
            </a:pPr>
            <a:r>
              <a:rPr lang="fa-IR" sz="1800" b="1" dirty="0">
                <a:cs typeface="+mj-cs"/>
              </a:rPr>
              <a:t>هـر کشـوري بـر اسـاس وضـعیت جغرافیایی، بیماری ها و منابع مالی تعدادي از این داروها را در لیست داروهاي اساسی خود قـرار داده و پزشکان موظف به تجویز فقط همان داروها هستند.</a:t>
            </a:r>
          </a:p>
          <a:p>
            <a:pPr marL="0" indent="0" algn="just" rtl="1">
              <a:buNone/>
            </a:pPr>
            <a:r>
              <a:rPr lang="fa-IR" sz="1800" b="1" dirty="0">
                <a:cs typeface="+mj-cs"/>
              </a:rPr>
              <a:t> امروزه تجویز و مصرف غیرمنطقی داروها گریبـانگیر بسـیاري از کشـورها (از جملـه کشـورهاي جهان سوم و کشور خودمان) شده است. </a:t>
            </a: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 y="2465616"/>
            <a:ext cx="3718873" cy="2351315"/>
          </a:xfrm>
          <a:prstGeom prst="rect">
            <a:avLst/>
          </a:prstGeom>
        </p:spPr>
      </p:pic>
    </p:spTree>
    <p:extLst>
      <p:ext uri="{BB962C8B-B14F-4D97-AF65-F5344CB8AC3E}">
        <p14:creationId xmlns:p14="http://schemas.microsoft.com/office/powerpoint/2010/main" val="3577519872"/>
      </p:ext>
    </p:extLst>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853440"/>
          </a:xfrm>
        </p:spPr>
        <p:txBody>
          <a:bodyPr>
            <a:normAutofit fontScale="90000"/>
          </a:bodyPr>
          <a:lstStyle/>
          <a:p>
            <a:pPr algn="r"/>
            <a:r>
              <a:rPr lang="fa-IR" dirty="0"/>
              <a:t>***چرا مقاومت در برابر درمان های ضد میکروبی به یک نگرانی جهانی بدل شده </a:t>
            </a:r>
            <a:r>
              <a:rPr lang="fa-IR" dirty="0" smtClean="0"/>
              <a:t>است</a:t>
            </a:r>
            <a:endParaRPr lang="en-US" dirty="0"/>
          </a:p>
        </p:txBody>
      </p:sp>
      <p:sp>
        <p:nvSpPr>
          <p:cNvPr id="3" name="Content Placeholder 2"/>
          <p:cNvSpPr>
            <a:spLocks noGrp="1"/>
          </p:cNvSpPr>
          <p:nvPr>
            <p:ph idx="1"/>
          </p:nvPr>
        </p:nvSpPr>
        <p:spPr/>
        <p:txBody>
          <a:bodyPr>
            <a:noAutofit/>
          </a:bodyPr>
          <a:lstStyle/>
          <a:p>
            <a:pPr algn="just"/>
            <a:r>
              <a:rPr lang="fa-IR" sz="1600" b="1" dirty="0">
                <a:solidFill>
                  <a:srgbClr val="0070C0"/>
                </a:solidFill>
              </a:rPr>
              <a:t>مقاوت در برابر آنتی بیوتیک به یک معضل جهانی بدل شده و همین امر کارشناسان سازمان جهانی بهداشت را به ایجاد کمپینی برای مقابله با این معضل واداشته است.</a:t>
            </a:r>
          </a:p>
          <a:p>
            <a:pPr algn="just"/>
            <a:r>
              <a:rPr lang="fa-IR" sz="1600" b="1" dirty="0" smtClean="0">
                <a:solidFill>
                  <a:srgbClr val="00B050"/>
                </a:solidFill>
              </a:rPr>
              <a:t>در </a:t>
            </a:r>
            <a:r>
              <a:rPr lang="fa-IR" sz="1600" b="1" dirty="0">
                <a:solidFill>
                  <a:srgbClr val="00B050"/>
                </a:solidFill>
              </a:rPr>
              <a:t>سال 2012 میلادی، سازمان جهانی بهداشت گزارشی را مبنی بر افزایش مقاومت به داروهای ایدز ارایه کرد. این گزارش پیام آور این مطالب بود که کنترل این بیماری مهلک با داروهای رایج، اثربخشی کمتری دارد و باید به سمت داروهای پرهزینه تر حرکت کرد.</a:t>
            </a:r>
          </a:p>
          <a:p>
            <a:pPr algn="just"/>
            <a:r>
              <a:rPr lang="fa-IR" sz="1600" b="1" dirty="0" smtClean="0">
                <a:solidFill>
                  <a:schemeClr val="accent5">
                    <a:lumMod val="50000"/>
                  </a:schemeClr>
                </a:solidFill>
              </a:rPr>
              <a:t>در </a:t>
            </a:r>
            <a:r>
              <a:rPr lang="fa-IR" sz="1600" b="1" dirty="0">
                <a:solidFill>
                  <a:schemeClr val="accent5">
                    <a:lumMod val="50000"/>
                  </a:schemeClr>
                </a:solidFill>
              </a:rPr>
              <a:t>سال 2013 میلادی، 480 هزار مورد جدید بیماری سل مقاوم به دارو در 100 کشور گزارش شد که به معنی دوره های درمان طولانی تر و اثر بخشی کمتر داروهای فعلی بود.</a:t>
            </a:r>
          </a:p>
          <a:p>
            <a:pPr algn="just"/>
            <a:r>
              <a:rPr lang="fa-IR" sz="1600" b="1" dirty="0" smtClean="0">
                <a:solidFill>
                  <a:schemeClr val="accent4">
                    <a:lumMod val="75000"/>
                  </a:schemeClr>
                </a:solidFill>
              </a:rPr>
              <a:t>در </a:t>
            </a:r>
            <a:r>
              <a:rPr lang="fa-IR" sz="1600" b="1" dirty="0">
                <a:solidFill>
                  <a:schemeClr val="accent4">
                    <a:lumMod val="75000"/>
                  </a:schemeClr>
                </a:solidFill>
              </a:rPr>
              <a:t>بخش هایی از مکونگ در ویتنام، مقاومت به بهترین داروی ترکیبی درمان مالاریا گزارش شد که بزرگترین دستاورد درمان مالاریا را به مخاطره کشاند.</a:t>
            </a:r>
          </a:p>
          <a:p>
            <a:pPr algn="just"/>
            <a:r>
              <a:rPr lang="fa-IR" sz="1600" b="1" dirty="0" smtClean="0"/>
              <a:t>بر </a:t>
            </a:r>
            <a:r>
              <a:rPr lang="fa-IR" sz="1600" b="1" dirty="0"/>
              <a:t>اساس گزارش سازمان جهانی بهداشت، نسبت بالایی از باکتری های مقاوم به آنتی بیوتیک که سبب عفونت های شایعی مانند عفونت های دستگاه ادراری، ذات الریه و عفونت های خون می شوند، وجود دارند. ناکارا بودن دارو نسبت به عفونت به معنای افزایش نرخ ناتوانی و مرگ و تحمیل هزینه های هنگفت در حوزه بهداشت است.</a:t>
            </a:r>
            <a:endParaRPr lang="en-US" sz="1600" b="1" dirty="0"/>
          </a:p>
        </p:txBody>
      </p:sp>
    </p:spTree>
    <p:extLst>
      <p:ext uri="{BB962C8B-B14F-4D97-AF65-F5344CB8AC3E}">
        <p14:creationId xmlns:p14="http://schemas.microsoft.com/office/powerpoint/2010/main" val="230973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7696200" cy="1143000"/>
          </a:xfrm>
        </p:spPr>
        <p:txBody>
          <a:bodyPr>
            <a:normAutofit/>
          </a:bodyPr>
          <a:lstStyle/>
          <a:p>
            <a:pPr algn="r"/>
            <a:r>
              <a:rPr lang="fa-IR" sz="2400" dirty="0"/>
              <a:t>***حقایقی در مورد مقاومت نسبت به آنتی بیوتیک</a:t>
            </a:r>
            <a:br>
              <a:rPr lang="fa-IR" sz="2400" dirty="0"/>
            </a:br>
            <a:endParaRPr lang="en-US" sz="2400" dirty="0"/>
          </a:p>
        </p:txBody>
      </p:sp>
      <p:sp>
        <p:nvSpPr>
          <p:cNvPr id="3" name="Content Placeholder 2"/>
          <p:cNvSpPr>
            <a:spLocks noGrp="1"/>
          </p:cNvSpPr>
          <p:nvPr>
            <p:ph idx="1"/>
          </p:nvPr>
        </p:nvSpPr>
        <p:spPr>
          <a:xfrm>
            <a:off x="0" y="1371600"/>
            <a:ext cx="8153400" cy="4846320"/>
          </a:xfrm>
        </p:spPr>
        <p:txBody>
          <a:bodyPr>
            <a:noAutofit/>
          </a:bodyPr>
          <a:lstStyle/>
          <a:p>
            <a:r>
              <a:rPr lang="fa-IR" sz="1600" dirty="0"/>
              <a:t>مقاومت در برابر آنتی بیوتیک به بزرگترین تهدید سلامت جهانی و امنیت غذایی تبدیل شده است</a:t>
            </a:r>
            <a:r>
              <a:rPr lang="fa-IR" sz="1600" dirty="0" smtClean="0"/>
              <a:t>.</a:t>
            </a:r>
          </a:p>
          <a:p>
            <a:r>
              <a:rPr lang="fa-IR" sz="1600" dirty="0" smtClean="0"/>
              <a:t>-</a:t>
            </a:r>
            <a:r>
              <a:rPr lang="fa-IR" sz="1600" dirty="0"/>
              <a:t>مقاومت در برابر آنتی بیوتیک تمام افراد جهان را با هر سنی تهدید می کند.</a:t>
            </a:r>
          </a:p>
          <a:p>
            <a:r>
              <a:rPr lang="fa-IR" sz="1600" dirty="0"/>
              <a:t>- درمان بیماری های عفونی مانند سل و ذات الریه بر اثر افزایش مقامت نسبت به آنتی بیوتیک بسیار دشوار تر از قبل شده است.</a:t>
            </a:r>
          </a:p>
          <a:p>
            <a:r>
              <a:rPr lang="fa-IR" sz="1600" dirty="0"/>
              <a:t>-مقاومت در برابر آنتی بیوتیکی یکی از مهمترین دلایل بستری طولانی مدت در بیمارستان است و بودجه سنگینی را به بیمار و جامعه تحمیل می کند.</a:t>
            </a:r>
          </a:p>
          <a:p>
            <a:r>
              <a:rPr lang="fa-IR" sz="1600" dirty="0"/>
              <a:t>- یک مطالعه جدید نشان می دهد عفونت های مقاوم در برابر دارو در حال افزایش هستند و پیش بینی می شود که قربانیان آن روز به روز افزایش یابد و تعداد مرگ و میر ناشی از آن در سال 2050 میلادی، بیشتر از سرطان باشد.</a:t>
            </a:r>
          </a:p>
          <a:p>
            <a:r>
              <a:rPr lang="fa-IR" sz="1600" dirty="0"/>
              <a:t>-ایکولای (</a:t>
            </a:r>
            <a:r>
              <a:rPr lang="en-US" sz="1600" dirty="0"/>
              <a:t>E. coli)، </a:t>
            </a:r>
            <a:r>
              <a:rPr lang="fa-IR" sz="1600" dirty="0"/>
              <a:t>مالاریا و سل در سال جاری حدود 700 هزار قربانی داشتند که در صورت عدم درمان و اتخاذ راهکارهای موثر، این آمار به 10 میلیون نفر می رسید.</a:t>
            </a:r>
          </a:p>
          <a:p>
            <a:r>
              <a:rPr lang="fa-IR" sz="1600" dirty="0"/>
              <a:t>-عفونت های مقاوم در برابر دارو نه تنها بیماران بیشتری را به سمت مرگ هدایت می کند؛ بلکه در سطح جهانی هزینه ای حدود 100 تریلیون دلار دربرخواهد داشت.</a:t>
            </a:r>
          </a:p>
          <a:p>
            <a:r>
              <a:rPr lang="fa-IR" sz="1600" dirty="0"/>
              <a:t>-آنتی بیوتیک های استفاده شده در شاخه کشاورزی، عامل اصلی این معضل است.</a:t>
            </a:r>
          </a:p>
          <a:p>
            <a:r>
              <a:rPr lang="fa-IR" sz="1600" dirty="0"/>
              <a:t>-در بسیاری از کشورها، آنتی بیوتیک های استفاده شده در حیوانات، بیشتر از انسان است.</a:t>
            </a:r>
          </a:p>
          <a:p>
            <a:r>
              <a:rPr lang="fa-IR" sz="1600" dirty="0"/>
              <a:t>-ضایعات شرکت های تولید کننده داروهای ضد میکروبی که اغلب وارد آب می شوند نیز یکی دیگر از معضلات جدی در این زمینه است.</a:t>
            </a:r>
          </a:p>
          <a:p>
            <a:endParaRPr lang="en-US" sz="1600" dirty="0"/>
          </a:p>
        </p:txBody>
      </p:sp>
    </p:spTree>
    <p:extLst>
      <p:ext uri="{BB962C8B-B14F-4D97-AF65-F5344CB8AC3E}">
        <p14:creationId xmlns:p14="http://schemas.microsoft.com/office/powerpoint/2010/main" val="85518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620000" cy="1143000"/>
          </a:xfrm>
        </p:spPr>
        <p:txBody>
          <a:bodyPr>
            <a:normAutofit fontScale="90000"/>
          </a:bodyPr>
          <a:lstStyle/>
          <a:p>
            <a:pPr algn="ctr"/>
            <a:r>
              <a:rPr lang="fa-IR" dirty="0"/>
              <a:t>*** مهمترین راهکارهای مقابله با معضل باکتری های مقاوم به آنتی بیوتیک کدام است</a:t>
            </a:r>
            <a:br>
              <a:rPr lang="fa-IR" dirty="0"/>
            </a:br>
            <a:endParaRPr lang="en-US" dirty="0"/>
          </a:p>
        </p:txBody>
      </p:sp>
      <p:sp>
        <p:nvSpPr>
          <p:cNvPr id="3" name="Content Placeholder 2"/>
          <p:cNvSpPr>
            <a:spLocks noGrp="1"/>
          </p:cNvSpPr>
          <p:nvPr>
            <p:ph idx="1"/>
          </p:nvPr>
        </p:nvSpPr>
        <p:spPr>
          <a:xfrm>
            <a:off x="457200" y="1295400"/>
            <a:ext cx="7620000" cy="5160336"/>
          </a:xfrm>
        </p:spPr>
        <p:txBody>
          <a:bodyPr>
            <a:noAutofit/>
          </a:bodyPr>
          <a:lstStyle/>
          <a:p>
            <a:pPr algn="just"/>
            <a:r>
              <a:rPr lang="fa-IR" sz="1600" dirty="0"/>
              <a:t>افزایش اطلاعات در زمینه بیماری ها، درمان های رایج و اثر بخشی داروها</a:t>
            </a:r>
          </a:p>
          <a:p>
            <a:pPr algn="just"/>
            <a:r>
              <a:rPr lang="fa-IR" sz="1600" dirty="0"/>
              <a:t>برای اولین قدم باید اطلاعات دقیقی در مورد درمان های رایج و اثر بخشی آن به دست آورد تا بتوان موارد نابجای استفاده از آنتی بیوتیک را تشخیص داد؛ زیرا همانطور که گفته شد، مصرف نابجا یا خود سرانه آنتی بیوتیک، مهمترین علت مقاومت نسبت به آنتی بیوتیک است.</a:t>
            </a:r>
          </a:p>
          <a:p>
            <a:pPr algn="just"/>
            <a:r>
              <a:rPr lang="fa-IR" sz="1600" dirty="0"/>
              <a:t>-توقف استفاده از آنتی بیوتیک در مزارع و دامداری ها</a:t>
            </a:r>
          </a:p>
          <a:p>
            <a:pPr algn="just"/>
            <a:r>
              <a:rPr lang="fa-IR" sz="1600" dirty="0"/>
              <a:t>استفاده از آنتی بیوتیک در مزارع و دامداری ها، یکی از مهمترین روش های انتقال به انسان است. در بسیاری از کشورها راهکارهایی برای جلوگیری از آنتی بیوتیک در مزارع، دامداری ها و حوضچه های پرورش ماهی صورت گرفته است.</a:t>
            </a:r>
          </a:p>
          <a:p>
            <a:pPr algn="just"/>
            <a:r>
              <a:rPr lang="fa-IR" sz="1600" dirty="0"/>
              <a:t>-عدم تجویز آنتی بیوتیک در بیماری های انگلی، قارچی و ویروسی</a:t>
            </a:r>
          </a:p>
          <a:p>
            <a:pPr algn="just"/>
            <a:r>
              <a:rPr lang="fa-IR" sz="1600" dirty="0"/>
              <a:t>-استفاده از دوره کامل آنتی بیوتیک</a:t>
            </a:r>
          </a:p>
          <a:p>
            <a:pPr algn="just"/>
            <a:r>
              <a:rPr lang="fa-IR" sz="1600" dirty="0"/>
              <a:t>-توسعه داروهای </a:t>
            </a:r>
            <a:r>
              <a:rPr lang="fa-IR" sz="1600" dirty="0" smtClean="0"/>
              <a:t>مختلف</a:t>
            </a:r>
            <a:endParaRPr lang="fa-IR" sz="1600" dirty="0"/>
          </a:p>
          <a:p>
            <a:pPr algn="just"/>
            <a:r>
              <a:rPr lang="fa-IR" sz="1600" dirty="0"/>
              <a:t>14 تا 20 نوامبر با هدف افزایش آگاهی از میکروارگانیسم های مقاوم به آنتی بیوتیک و تشویق برای اتخاذ بهترین شیوه مقابله با این معضل در میان عموم مردم، کارکنان حوزه بهداشت و سیاست گذاران، هفته جهانی آگاهی در مورد آنتی بیوتیک نامیده شده است.</a:t>
            </a:r>
          </a:p>
          <a:p>
            <a:pPr algn="just"/>
            <a:r>
              <a:rPr lang="fa-IR" sz="1600" dirty="0" smtClean="0"/>
              <a:t>این </a:t>
            </a:r>
            <a:r>
              <a:rPr lang="fa-IR" sz="1600" dirty="0"/>
              <a:t>دومین بار است که چنین مناسبتی برای مقابله با رشد میکروارگانیسم های مقاوم در برابر آنتی بیوتیک و داروهای ضد میکروبی دیگر شکل می گیرد و شروع آن با تایید در شصت و هشتمین مجمع جهانی بهداشت در ماه می سال 2015 بوده است.</a:t>
            </a:r>
            <a:endParaRPr lang="en-US" sz="1600" dirty="0"/>
          </a:p>
        </p:txBody>
      </p:sp>
    </p:spTree>
    <p:extLst>
      <p:ext uri="{BB962C8B-B14F-4D97-AF65-F5344CB8AC3E}">
        <p14:creationId xmlns:p14="http://schemas.microsoft.com/office/powerpoint/2010/main" val="40927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5942" y="1161202"/>
            <a:ext cx="8080475" cy="724748"/>
          </a:xfrm>
        </p:spPr>
        <p:txBody>
          <a:bodyPr>
            <a:noAutofit/>
          </a:bodyPr>
          <a:lstStyle/>
          <a:p>
            <a:pPr algn="ctr" rtl="1"/>
            <a:r>
              <a:rPr lang="fa-IR" sz="2700" b="1" dirty="0">
                <a:solidFill>
                  <a:srgbClr val="FF0000"/>
                </a:solidFill>
              </a:rPr>
              <a:t>فاکتورهایی که استفاده نامناسب از داروها را تحت تاثیر قرار می دهد: </a:t>
            </a:r>
            <a:endParaRPr lang="en-US" sz="2700" b="1" dirty="0">
              <a:solidFill>
                <a:srgbClr val="FF0000"/>
              </a:solidFill>
            </a:endParaRPr>
          </a:p>
        </p:txBody>
      </p:sp>
      <p:sp>
        <p:nvSpPr>
          <p:cNvPr id="4" name="Content Placeholder 3"/>
          <p:cNvSpPr>
            <a:spLocks noGrp="1"/>
          </p:cNvSpPr>
          <p:nvPr>
            <p:ph idx="1"/>
          </p:nvPr>
        </p:nvSpPr>
        <p:spPr>
          <a:xfrm>
            <a:off x="973273" y="2228858"/>
            <a:ext cx="6570519" cy="3462723"/>
          </a:xfrm>
        </p:spPr>
        <p:txBody>
          <a:bodyPr>
            <a:normAutofit/>
          </a:bodyPr>
          <a:lstStyle/>
          <a:p>
            <a:pPr algn="r" rtl="1"/>
            <a:r>
              <a:rPr lang="fa-IR" dirty="0" smtClean="0">
                <a:solidFill>
                  <a:schemeClr val="tx1"/>
                </a:solidFill>
              </a:rPr>
              <a:t>بیمار</a:t>
            </a:r>
          </a:p>
          <a:p>
            <a:pPr algn="r" rtl="1"/>
            <a:r>
              <a:rPr lang="fa-IR" dirty="0" smtClean="0">
                <a:solidFill>
                  <a:schemeClr val="tx1"/>
                </a:solidFill>
              </a:rPr>
              <a:t>پزشک</a:t>
            </a:r>
          </a:p>
          <a:p>
            <a:pPr algn="r" rtl="1"/>
            <a:r>
              <a:rPr lang="fa-IR" dirty="0" smtClean="0">
                <a:solidFill>
                  <a:schemeClr val="tx1"/>
                </a:solidFill>
              </a:rPr>
              <a:t>محـیط کـار</a:t>
            </a:r>
          </a:p>
          <a:p>
            <a:pPr algn="r" rtl="1"/>
            <a:r>
              <a:rPr lang="fa-IR" dirty="0" smtClean="0">
                <a:solidFill>
                  <a:schemeClr val="tx1"/>
                </a:solidFill>
              </a:rPr>
              <a:t> سیسـتم تـامین و توزیـع دارو شـامل شرکت هاي داروسازي و پخش دارو،</a:t>
            </a:r>
          </a:p>
          <a:p>
            <a:pPr algn="r" rtl="1"/>
            <a:r>
              <a:rPr lang="fa-IR" dirty="0" smtClean="0">
                <a:solidFill>
                  <a:schemeClr val="tx1"/>
                </a:solidFill>
              </a:rPr>
              <a:t> اطلاعات دارویی، اطلاعات و باورهاي غلط و ترکیبی از آنها. </a:t>
            </a:r>
          </a:p>
          <a:p>
            <a:pPr algn="r" rtl="1"/>
            <a:r>
              <a:rPr lang="fa-IR" dirty="0" smtClean="0">
                <a:solidFill>
                  <a:schemeClr val="tx1"/>
                </a:solidFill>
              </a:rPr>
              <a:t>عقاید روانی خاص مثل باور بیمار از اینکه یک نوع قــرص بــراي هــر بــیماري مفــید اســت. نیز ممکن است در افزایش مصرف دارو نقش داشته باشد. </a:t>
            </a:r>
            <a:endParaRPr lang="en-US" dirty="0">
              <a:solidFill>
                <a:schemeClr val="tx1"/>
              </a:solidFill>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14080342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290" name="Rectangle 3"/>
          <p:cNvSpPr>
            <a:spLocks noGrp="1"/>
          </p:cNvSpPr>
          <p:nvPr>
            <p:ph/>
          </p:nvPr>
        </p:nvSpPr>
        <p:spPr>
          <a:xfrm>
            <a:off x="324209" y="2087293"/>
            <a:ext cx="7510732" cy="3402344"/>
          </a:xfrm>
        </p:spPr>
        <p:txBody>
          <a:bodyPr>
            <a:normAutofit fontScale="92500" lnSpcReduction="20000"/>
          </a:bodyPr>
          <a:lstStyle/>
          <a:p>
            <a:pPr marL="385763" indent="-385763" algn="r" rtl="1">
              <a:lnSpc>
                <a:spcPct val="90000"/>
              </a:lnSpc>
              <a:buClr>
                <a:srgbClr val="FF0000"/>
              </a:buClr>
              <a:buNone/>
              <a:defRPr/>
            </a:pPr>
            <a:r>
              <a:rPr lang="fa-IR" sz="2400" b="1" dirty="0">
                <a:cs typeface="B Nazanin" pitchFamily="2" charset="-78"/>
              </a:rPr>
              <a:t>1-فرهنگ جامعه</a:t>
            </a:r>
          </a:p>
          <a:p>
            <a:pPr marL="385763" indent="-385763" algn="r" rtl="1">
              <a:lnSpc>
                <a:spcPct val="90000"/>
              </a:lnSpc>
              <a:buClr>
                <a:srgbClr val="FF0000"/>
              </a:buClr>
              <a:buNone/>
              <a:defRPr/>
            </a:pPr>
            <a:endParaRPr lang="fa-IR" sz="2400" b="1" dirty="0">
              <a:cs typeface="B Nazanin" pitchFamily="2" charset="-78"/>
            </a:endParaRPr>
          </a:p>
          <a:p>
            <a:pPr algn="r" rtl="1">
              <a:buFont typeface="Wingdings" pitchFamily="2" charset="2"/>
              <a:buChar char="ü"/>
            </a:pPr>
            <a:r>
              <a:rPr lang="fa-IR" sz="2400" dirty="0">
                <a:cs typeface="B Nazanin" pitchFamily="2" charset="-78"/>
              </a:rPr>
              <a:t>فاکتورهاي مختلفی کاربرد منطقی داروها را تحت تاثیر می گذارند. </a:t>
            </a:r>
          </a:p>
          <a:p>
            <a:pPr algn="r" rtl="1">
              <a:buNone/>
            </a:pPr>
            <a:r>
              <a:rPr lang="fa-IR" sz="2400" dirty="0">
                <a:cs typeface="B Nazanin" pitchFamily="2" charset="-78"/>
              </a:rPr>
              <a:t>  مهمترین آنها فرهنـگ است، فرهنگ های مختلف داروها را با دید متفاوتی می نگرند و ایـن مـی توانـد روش اسـتفاده از دارو را تحـت تـاثیر بگذارد.</a:t>
            </a:r>
          </a:p>
          <a:p>
            <a:pPr algn="r" rtl="1">
              <a:buFont typeface="Wingdings" pitchFamily="2" charset="2"/>
              <a:buChar char="ü"/>
            </a:pPr>
            <a:r>
              <a:rPr lang="fa-IR" sz="2400" dirty="0">
                <a:cs typeface="B Nazanin" pitchFamily="2" charset="-78"/>
              </a:rPr>
              <a:t>ناآگاهی در زمینه مصرف صحیح دارو: عدم تکمیل دوره درمان</a:t>
            </a:r>
          </a:p>
          <a:p>
            <a:pPr algn="r" rtl="1">
              <a:buFont typeface="Wingdings" pitchFamily="2" charset="2"/>
              <a:buChar char="ü"/>
            </a:pPr>
            <a:r>
              <a:rPr lang="fa-IR" sz="2400" dirty="0">
                <a:cs typeface="B Nazanin" pitchFamily="2" charset="-78"/>
              </a:rPr>
              <a:t>باورهای غلط و تحمیل فشار بر پزشک: انتظار بهبودی سریع، </a:t>
            </a:r>
          </a:p>
          <a:p>
            <a:pPr algn="r" rtl="1">
              <a:buFont typeface="Wingdings" pitchFamily="2" charset="2"/>
              <a:buChar char="ü"/>
            </a:pPr>
            <a:r>
              <a:rPr lang="fa-IR" sz="2400" dirty="0">
                <a:cs typeface="B Nazanin" pitchFamily="2" charset="-78"/>
              </a:rPr>
              <a:t>اعتقاد به داروهای تزریقی </a:t>
            </a:r>
          </a:p>
          <a:p>
            <a:pPr algn="r" rtl="1">
              <a:buFont typeface="Wingdings" pitchFamily="2" charset="2"/>
              <a:buChar char="ü"/>
            </a:pPr>
            <a:r>
              <a:rPr lang="fa-IR" sz="2400" dirty="0">
                <a:cs typeface="B Nazanin" pitchFamily="2" charset="-78"/>
              </a:rPr>
              <a:t>مصرف خودسرانه دارو </a:t>
            </a:r>
          </a:p>
          <a:p>
            <a:pPr algn="r" rtl="1">
              <a:buFont typeface="Wingdings" pitchFamily="2" charset="2"/>
              <a:buChar char="ü"/>
            </a:pPr>
            <a:r>
              <a:rPr lang="fa-IR" sz="2400" dirty="0">
                <a:cs typeface="B Nazanin" pitchFamily="2" charset="-78"/>
              </a:rPr>
              <a:t>ارتباط ناکافی بیمار- پزشک – داروساز </a:t>
            </a:r>
          </a:p>
          <a:p>
            <a:pPr marL="685800" indent="-685800" algn="just" rtl="1">
              <a:lnSpc>
                <a:spcPct val="90000"/>
              </a:lnSpc>
              <a:buClr>
                <a:srgbClr val="FF0000"/>
              </a:buClr>
              <a:buFont typeface="Wingdings" pitchFamily="2" charset="2"/>
              <a:buChar char="ü"/>
              <a:defRPr/>
            </a:pPr>
            <a:endParaRPr lang="fa-IR" sz="2400" dirty="0">
              <a:cs typeface="B Nazanin" pitchFamily="2" charset="-78"/>
            </a:endParaRPr>
          </a:p>
          <a:p>
            <a:pPr marL="685800" indent="-685800" algn="just" rtl="1">
              <a:lnSpc>
                <a:spcPct val="90000"/>
              </a:lnSpc>
              <a:buClr>
                <a:srgbClr val="FF0000"/>
              </a:buClr>
              <a:buFont typeface="Wingdings" pitchFamily="2" charset="2"/>
              <a:buChar char="ü"/>
              <a:defRPr/>
            </a:pPr>
            <a:endParaRPr lang="fa-IR" sz="2400" dirty="0">
              <a:cs typeface="B Nazanin" pitchFamily="2" charset="-78"/>
            </a:endParaRPr>
          </a:p>
          <a:p>
            <a:pPr marL="685800" indent="-685800" algn="just" rtl="1">
              <a:lnSpc>
                <a:spcPct val="90000"/>
              </a:lnSpc>
              <a:buClr>
                <a:srgbClr val="FF0000"/>
              </a:buClr>
              <a:buFont typeface="Wingdings" pitchFamily="2" charset="2"/>
              <a:buChar char="ü"/>
              <a:defRPr/>
            </a:pPr>
            <a:endParaRPr lang="fa-IR" sz="2400" dirty="0">
              <a:cs typeface="B Nazanin" pitchFamily="2" charset="-78"/>
            </a:endParaRPr>
          </a:p>
          <a:p>
            <a:pPr algn="r" rtl="1" eaLnBrk="1" hangingPunct="1">
              <a:lnSpc>
                <a:spcPct val="90000"/>
              </a:lnSpc>
              <a:buFont typeface="Wingdings" pitchFamily="2" charset="2"/>
              <a:buChar char="q"/>
              <a:defRPr/>
            </a:pPr>
            <a:endParaRPr lang="fa-IR" b="1" dirty="0" smtClean="0">
              <a:solidFill>
                <a:schemeClr val="tx1"/>
              </a:solidFill>
              <a:cs typeface="B Nazanin" pitchFamily="2" charset="-78"/>
            </a:endParaRPr>
          </a:p>
          <a:p>
            <a:pPr algn="r" rtl="1" eaLnBrk="1" hangingPunct="1">
              <a:lnSpc>
                <a:spcPct val="90000"/>
              </a:lnSpc>
              <a:buFont typeface="Wingdings" pitchFamily="2" charset="2"/>
              <a:buChar char="q"/>
              <a:defRPr/>
            </a:pPr>
            <a:endParaRPr lang="en-US" b="1" dirty="0" smtClean="0">
              <a:solidFill>
                <a:schemeClr val="tx1"/>
              </a:solidFill>
              <a:cs typeface="B Nazanin" pitchFamily="2" charset="-78"/>
            </a:endParaRPr>
          </a:p>
        </p:txBody>
      </p:sp>
      <p:sp>
        <p:nvSpPr>
          <p:cNvPr id="15363" name="Rectangle 2"/>
          <p:cNvSpPr>
            <a:spLocks noGrp="1"/>
          </p:cNvSpPr>
          <p:nvPr>
            <p:ph type="title" idx="4294967295"/>
          </p:nvPr>
        </p:nvSpPr>
        <p:spPr>
          <a:xfrm>
            <a:off x="0" y="987425"/>
            <a:ext cx="8610600" cy="628650"/>
          </a:xfrm>
        </p:spPr>
        <p:txBody>
          <a:bodyPr vert="horz" lIns="91440" tIns="45720" rIns="91440" bIns="34290" rtlCol="0" anchor="ctr">
            <a:normAutofit/>
          </a:bodyPr>
          <a:lstStyle/>
          <a:p>
            <a:pPr marL="40481" indent="-40481"/>
            <a:r>
              <a:rPr lang="fa-IR" sz="2700" b="1" dirty="0">
                <a:solidFill>
                  <a:srgbClr val="FF3300"/>
                </a:solidFill>
                <a:ea typeface="Aban"/>
                <a:cs typeface="+mn-cs"/>
              </a:rPr>
              <a:t>عوامل موثر در تجویز و مصرف غیر منطقی دارو</a:t>
            </a:r>
            <a:endParaRPr lang="en-US" sz="2700" b="1" dirty="0">
              <a:solidFill>
                <a:srgbClr val="FF3300"/>
              </a:solidFill>
              <a:ea typeface="Aban"/>
              <a:cs typeface="+mn-cs"/>
            </a:endParaRPr>
          </a:p>
        </p:txBody>
      </p:sp>
    </p:spTree>
    <p:extLst>
      <p:ext uri="{BB962C8B-B14F-4D97-AF65-F5344CB8AC3E}">
        <p14:creationId xmlns:p14="http://schemas.microsoft.com/office/powerpoint/2010/main" val="1568892778"/>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4515" name="Rectangle 3"/>
          <p:cNvSpPr>
            <a:spLocks noGrp="1"/>
          </p:cNvSpPr>
          <p:nvPr>
            <p:ph/>
          </p:nvPr>
        </p:nvSpPr>
        <p:spPr>
          <a:xfrm>
            <a:off x="383120" y="2043883"/>
            <a:ext cx="7225048" cy="3206840"/>
          </a:xfrm>
        </p:spPr>
        <p:txBody>
          <a:bodyPr>
            <a:noAutofit/>
          </a:bodyPr>
          <a:lstStyle/>
          <a:p>
            <a:pPr marL="0" indent="0" algn="r" rtl="1">
              <a:lnSpc>
                <a:spcPct val="80000"/>
              </a:lnSpc>
              <a:spcBef>
                <a:spcPts val="435"/>
              </a:spcBef>
              <a:buClr>
                <a:srgbClr val="FF0000"/>
              </a:buClr>
              <a:buNone/>
              <a:defRPr/>
            </a:pPr>
            <a:r>
              <a:rPr lang="fa-IR" sz="2400" b="1" dirty="0">
                <a:cs typeface="B Nazanin" pitchFamily="2" charset="-78"/>
              </a:rPr>
              <a:t>2- </a:t>
            </a:r>
            <a:r>
              <a:rPr lang="fa-IR" sz="2700" b="1" dirty="0">
                <a:cs typeface="B Nazanin" pitchFamily="2" charset="-78"/>
              </a:rPr>
              <a:t>پزشکان</a:t>
            </a:r>
            <a:endParaRPr lang="fa-IR" sz="2700" dirty="0">
              <a:cs typeface="B Nazanin" pitchFamily="2" charset="-78"/>
            </a:endParaRPr>
          </a:p>
          <a:p>
            <a:pPr marL="0" indent="0" algn="r" rtl="1">
              <a:lnSpc>
                <a:spcPct val="80000"/>
              </a:lnSpc>
              <a:spcBef>
                <a:spcPts val="435"/>
              </a:spcBef>
              <a:buClr>
                <a:srgbClr val="FF0000"/>
              </a:buClr>
              <a:buNone/>
              <a:defRPr/>
            </a:pPr>
            <a:r>
              <a:rPr lang="fa-IR" sz="2400" b="1" dirty="0">
                <a:solidFill>
                  <a:srgbClr val="003300"/>
                </a:solidFill>
                <a:cs typeface="B Nazanin" pitchFamily="2" charset="-78"/>
              </a:rPr>
              <a:t>نیاز به تجدید مهارت </a:t>
            </a:r>
            <a:r>
              <a:rPr lang="fa-IR" sz="2700" b="1" dirty="0">
                <a:solidFill>
                  <a:srgbClr val="0000FF"/>
                </a:solidFill>
                <a:cs typeface="B Nazanin" pitchFamily="2" charset="-78"/>
              </a:rPr>
              <a:t>در زمینه تشخیص بیماریها و تجویز منطقی داروها</a:t>
            </a:r>
          </a:p>
          <a:p>
            <a:pPr marL="0" indent="0" algn="r" rtl="1">
              <a:lnSpc>
                <a:spcPct val="80000"/>
              </a:lnSpc>
              <a:spcBef>
                <a:spcPts val="435"/>
              </a:spcBef>
              <a:buClr>
                <a:srgbClr val="FF0000"/>
              </a:buClr>
              <a:buNone/>
              <a:defRPr/>
            </a:pPr>
            <a:r>
              <a:rPr lang="fa-IR" sz="2400" b="1" dirty="0">
                <a:solidFill>
                  <a:srgbClr val="003300"/>
                </a:solidFill>
                <a:cs typeface="B Nazanin" pitchFamily="2" charset="-78"/>
              </a:rPr>
              <a:t>باورهای غلط </a:t>
            </a:r>
            <a:r>
              <a:rPr lang="fa-IR" sz="2700" b="1" dirty="0">
                <a:solidFill>
                  <a:srgbClr val="0000FF"/>
                </a:solidFill>
                <a:cs typeface="B Nazanin" pitchFamily="2" charset="-78"/>
              </a:rPr>
              <a:t>در مورد اثربخشی داروها </a:t>
            </a:r>
            <a:r>
              <a:rPr lang="fa-IR" sz="1800" b="1" dirty="0">
                <a:solidFill>
                  <a:srgbClr val="0000FF"/>
                </a:solidFill>
                <a:cs typeface="B Nazanin" pitchFamily="2" charset="-78"/>
              </a:rPr>
              <a:t>(داروهای خارجی، شرکتهای دارویی خاص...) </a:t>
            </a:r>
          </a:p>
          <a:p>
            <a:pPr marL="0" indent="0" algn="r" rtl="1">
              <a:lnSpc>
                <a:spcPct val="80000"/>
              </a:lnSpc>
              <a:spcBef>
                <a:spcPts val="435"/>
              </a:spcBef>
              <a:buClr>
                <a:srgbClr val="FF0000"/>
              </a:buClr>
              <a:buNone/>
              <a:defRPr/>
            </a:pPr>
            <a:r>
              <a:rPr lang="fa-IR" sz="2400" b="1" dirty="0">
                <a:solidFill>
                  <a:srgbClr val="003300"/>
                </a:solidFill>
                <a:cs typeface="B Nazanin" pitchFamily="2" charset="-78"/>
              </a:rPr>
              <a:t>بارکاری زیاد </a:t>
            </a:r>
            <a:r>
              <a:rPr lang="fa-IR" sz="2700" b="1" dirty="0">
                <a:solidFill>
                  <a:srgbClr val="0000FF"/>
                </a:solidFill>
                <a:cs typeface="B Nazanin" pitchFamily="2" charset="-78"/>
              </a:rPr>
              <a:t>در درمانگاه های دولتی، خیریه ها، بیمه ها... </a:t>
            </a:r>
          </a:p>
          <a:p>
            <a:pPr marL="0" indent="0" algn="r" rtl="1">
              <a:lnSpc>
                <a:spcPct val="80000"/>
              </a:lnSpc>
              <a:spcBef>
                <a:spcPts val="435"/>
              </a:spcBef>
              <a:buClr>
                <a:srgbClr val="FF0000"/>
              </a:buClr>
              <a:buNone/>
              <a:defRPr/>
            </a:pPr>
            <a:r>
              <a:rPr lang="fa-IR" sz="2400" b="1" dirty="0">
                <a:solidFill>
                  <a:srgbClr val="003300"/>
                </a:solidFill>
                <a:cs typeface="B Nazanin" pitchFamily="2" charset="-78"/>
              </a:rPr>
              <a:t>عدم وقت گذاری </a:t>
            </a:r>
            <a:r>
              <a:rPr lang="fa-IR" sz="2700" b="1" dirty="0">
                <a:solidFill>
                  <a:srgbClr val="0000FF"/>
                </a:solidFill>
                <a:cs typeface="B Nazanin" pitchFamily="2" charset="-78"/>
              </a:rPr>
              <a:t>کافی برای بیمار</a:t>
            </a:r>
          </a:p>
          <a:p>
            <a:pPr marL="0" indent="0" algn="r" rtl="1">
              <a:lnSpc>
                <a:spcPct val="80000"/>
              </a:lnSpc>
              <a:spcBef>
                <a:spcPts val="435"/>
              </a:spcBef>
              <a:buClr>
                <a:srgbClr val="FF0000"/>
              </a:buClr>
              <a:buNone/>
              <a:defRPr/>
            </a:pPr>
            <a:r>
              <a:rPr lang="fa-IR" sz="2400" b="1" dirty="0">
                <a:solidFill>
                  <a:srgbClr val="003300"/>
                </a:solidFill>
                <a:cs typeface="B Nazanin" pitchFamily="2" charset="-78"/>
              </a:rPr>
              <a:t>فشار بیمار </a:t>
            </a:r>
            <a:r>
              <a:rPr lang="fa-IR" sz="2700" b="1" dirty="0">
                <a:solidFill>
                  <a:srgbClr val="0000FF"/>
                </a:solidFill>
                <a:cs typeface="B Nazanin" pitchFamily="2" charset="-78"/>
              </a:rPr>
              <a:t>برای دریافت داروهای خاص</a:t>
            </a:r>
          </a:p>
          <a:p>
            <a:pPr marL="0" indent="0" algn="r" rtl="1">
              <a:lnSpc>
                <a:spcPct val="80000"/>
              </a:lnSpc>
              <a:spcBef>
                <a:spcPts val="435"/>
              </a:spcBef>
              <a:buClr>
                <a:srgbClr val="FF0000"/>
              </a:buClr>
              <a:buNone/>
              <a:defRPr/>
            </a:pPr>
            <a:r>
              <a:rPr lang="fa-IR" sz="2400" b="1" dirty="0">
                <a:solidFill>
                  <a:srgbClr val="003300"/>
                </a:solidFill>
                <a:cs typeface="B Nazanin" pitchFamily="2" charset="-78"/>
              </a:rPr>
              <a:t>رقابت ناصحیح </a:t>
            </a:r>
            <a:r>
              <a:rPr lang="fa-IR" sz="2700" b="1" dirty="0">
                <a:solidFill>
                  <a:srgbClr val="0000FF"/>
                </a:solidFill>
                <a:cs typeface="B Nazanin" pitchFamily="2" charset="-78"/>
              </a:rPr>
              <a:t>بین پزشکان</a:t>
            </a:r>
          </a:p>
          <a:p>
            <a:pPr marL="0" indent="0" algn="r" rtl="1">
              <a:lnSpc>
                <a:spcPct val="80000"/>
              </a:lnSpc>
              <a:spcBef>
                <a:spcPts val="435"/>
              </a:spcBef>
              <a:buClr>
                <a:srgbClr val="FF0000"/>
              </a:buClr>
              <a:buNone/>
              <a:defRPr/>
            </a:pPr>
            <a:r>
              <a:rPr lang="fa-IR" sz="2400" b="1" dirty="0">
                <a:solidFill>
                  <a:srgbClr val="003300"/>
                </a:solidFill>
                <a:cs typeface="B Nazanin" pitchFamily="2" charset="-78"/>
              </a:rPr>
              <a:t>عدم ارتباط </a:t>
            </a:r>
            <a:r>
              <a:rPr lang="fa-IR" sz="2700" b="1" dirty="0">
                <a:solidFill>
                  <a:srgbClr val="0000FF"/>
                </a:solidFill>
                <a:cs typeface="B Nazanin" pitchFamily="2" charset="-78"/>
              </a:rPr>
              <a:t>مناسب با داروسازان</a:t>
            </a:r>
          </a:p>
          <a:p>
            <a:pPr marL="0" indent="0" algn="r" rtl="1">
              <a:lnSpc>
                <a:spcPct val="80000"/>
              </a:lnSpc>
              <a:spcBef>
                <a:spcPts val="435"/>
              </a:spcBef>
              <a:buNone/>
              <a:defRPr/>
            </a:pPr>
            <a:endParaRPr lang="fa-IR" sz="1800" b="1" dirty="0">
              <a:solidFill>
                <a:srgbClr val="0000FF"/>
              </a:solidFill>
              <a:cs typeface="B Nazanin" pitchFamily="2" charset="-78"/>
            </a:endParaRPr>
          </a:p>
          <a:p>
            <a:pPr marL="0" indent="0" algn="r" rtl="1">
              <a:lnSpc>
                <a:spcPct val="80000"/>
              </a:lnSpc>
              <a:spcBef>
                <a:spcPts val="435"/>
              </a:spcBef>
              <a:buNone/>
              <a:defRPr/>
            </a:pPr>
            <a:endParaRPr lang="fa-IR" sz="1800" b="1" dirty="0">
              <a:solidFill>
                <a:srgbClr val="0000FF"/>
              </a:solidFill>
              <a:cs typeface="B Nazanin" pitchFamily="2" charset="-78"/>
            </a:endParaRPr>
          </a:p>
          <a:p>
            <a:pPr marL="0" indent="0" algn="r" rtl="1">
              <a:lnSpc>
                <a:spcPct val="80000"/>
              </a:lnSpc>
              <a:spcBef>
                <a:spcPts val="435"/>
              </a:spcBef>
              <a:buNone/>
              <a:defRPr/>
            </a:pPr>
            <a:endParaRPr lang="fa-IR" sz="1800" b="1" dirty="0">
              <a:solidFill>
                <a:srgbClr val="0000FF"/>
              </a:solidFill>
              <a:cs typeface="B Nazanin" pitchFamily="2" charset="-78"/>
            </a:endParaRPr>
          </a:p>
          <a:p>
            <a:pPr marL="0" indent="0" algn="r" rtl="1">
              <a:lnSpc>
                <a:spcPct val="80000"/>
              </a:lnSpc>
              <a:spcBef>
                <a:spcPts val="435"/>
              </a:spcBef>
              <a:buNone/>
              <a:defRPr/>
            </a:pPr>
            <a:endParaRPr lang="fa-IR" sz="1800" b="1" dirty="0">
              <a:solidFill>
                <a:srgbClr val="0000FF"/>
              </a:solidFill>
              <a:cs typeface="B Nazanin" pitchFamily="2" charset="-78"/>
            </a:endParaRPr>
          </a:p>
          <a:p>
            <a:pPr marL="0" indent="0" algn="r" rtl="1">
              <a:lnSpc>
                <a:spcPct val="80000"/>
              </a:lnSpc>
              <a:spcBef>
                <a:spcPts val="435"/>
              </a:spcBef>
              <a:buNone/>
              <a:defRPr/>
            </a:pPr>
            <a:endParaRPr lang="fa-IR" sz="1800" b="1" dirty="0">
              <a:solidFill>
                <a:srgbClr val="0000FF"/>
              </a:solidFill>
              <a:cs typeface="B Nazanin" pitchFamily="2" charset="-78"/>
            </a:endParaRPr>
          </a:p>
          <a:p>
            <a:pPr marL="0" indent="0" algn="r" rtl="1">
              <a:lnSpc>
                <a:spcPct val="80000"/>
              </a:lnSpc>
              <a:spcBef>
                <a:spcPts val="435"/>
              </a:spcBef>
              <a:buNone/>
              <a:defRPr/>
            </a:pPr>
            <a:endParaRPr lang="en-US" sz="1200" dirty="0">
              <a:solidFill>
                <a:srgbClr val="0000FF"/>
              </a:solidFill>
              <a:cs typeface="B Nazanin" pitchFamily="2" charset="-78"/>
            </a:endParaRPr>
          </a:p>
        </p:txBody>
      </p:sp>
      <p:sp>
        <p:nvSpPr>
          <p:cNvPr id="17411" name="Rectangle 2"/>
          <p:cNvSpPr>
            <a:spLocks noGrp="1"/>
          </p:cNvSpPr>
          <p:nvPr>
            <p:ph type="title" idx="4294967295"/>
          </p:nvPr>
        </p:nvSpPr>
        <p:spPr>
          <a:xfrm>
            <a:off x="0" y="768350"/>
            <a:ext cx="7142163" cy="877888"/>
          </a:xfrm>
        </p:spPr>
        <p:txBody>
          <a:bodyPr vert="horz" lIns="91440" tIns="45720" rIns="91440" bIns="34290" rtlCol="0" anchor="ctr">
            <a:normAutofit/>
          </a:bodyPr>
          <a:lstStyle/>
          <a:p>
            <a:pPr marL="40481" indent="-40481" rtl="1"/>
            <a:r>
              <a:rPr lang="fa-IR" sz="2700" b="1" dirty="0">
                <a:solidFill>
                  <a:srgbClr val="FF0000"/>
                </a:solidFill>
                <a:latin typeface="Tidelagskoprofag"/>
                <a:cs typeface="+mn-cs"/>
              </a:rPr>
              <a:t>علل و عوامل موثر در تجویز غیر منطقی دارو</a:t>
            </a:r>
            <a:endParaRPr lang="en-US" sz="2700" b="1" dirty="0">
              <a:solidFill>
                <a:srgbClr val="FF0000"/>
              </a:solidFill>
              <a:latin typeface="Tidelagskoprofag"/>
              <a:cs typeface="+mn-cs"/>
            </a:endParaRPr>
          </a:p>
        </p:txBody>
      </p:sp>
    </p:spTree>
    <p:extLst>
      <p:ext uri="{BB962C8B-B14F-4D97-AF65-F5344CB8AC3E}">
        <p14:creationId xmlns:p14="http://schemas.microsoft.com/office/powerpoint/2010/main" val="1505041007"/>
      </p:ext>
    </p:extLst>
  </p:cSld>
  <p:clrMapOvr>
    <a:overrideClrMapping bg1="lt1" tx1="dk1" bg2="lt2" tx2="dk2" accent1="accent1" accent2="accent2" accent3="accent3" accent4="accent4" accent5="accent5" accent6="accent6" hlink="hlink" folHlink="folHlink"/>
  </p:clrMapOvr>
  <p:transition advClick="0">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5539" name="Rectangle 3"/>
          <p:cNvSpPr>
            <a:spLocks noGrp="1"/>
          </p:cNvSpPr>
          <p:nvPr>
            <p:ph/>
          </p:nvPr>
        </p:nvSpPr>
        <p:spPr>
          <a:xfrm>
            <a:off x="141630" y="2287079"/>
            <a:ext cx="7770950" cy="3944406"/>
          </a:xfrm>
        </p:spPr>
        <p:txBody>
          <a:bodyPr>
            <a:normAutofit/>
          </a:bodyPr>
          <a:lstStyle/>
          <a:p>
            <a:pPr marL="0" indent="0" algn="r" rtl="1">
              <a:lnSpc>
                <a:spcPct val="90000"/>
              </a:lnSpc>
              <a:spcBef>
                <a:spcPts val="435"/>
              </a:spcBef>
              <a:buSzPct val="50000"/>
              <a:buNone/>
              <a:defRPr/>
            </a:pPr>
            <a:r>
              <a:rPr lang="fa-IR" sz="2700" b="1" dirty="0">
                <a:cs typeface="B Nazanin" pitchFamily="2" charset="-78"/>
              </a:rPr>
              <a:t>3-نظام دارویی</a:t>
            </a:r>
          </a:p>
          <a:p>
            <a:pPr marL="0" indent="0" algn="r" rtl="1">
              <a:lnSpc>
                <a:spcPct val="110000"/>
              </a:lnSpc>
              <a:spcBef>
                <a:spcPts val="435"/>
              </a:spcBef>
              <a:buSzPct val="50000"/>
              <a:buNone/>
              <a:defRPr/>
            </a:pPr>
            <a:r>
              <a:rPr lang="fa-IR" sz="2400" b="1" dirty="0">
                <a:cs typeface="B Nazanin" pitchFamily="2" charset="-78"/>
              </a:rPr>
              <a:t>صنایع داروسازی:</a:t>
            </a:r>
          </a:p>
          <a:p>
            <a:pPr marL="0" indent="0" algn="r" rtl="1">
              <a:lnSpc>
                <a:spcPct val="110000"/>
              </a:lnSpc>
              <a:spcBef>
                <a:spcPts val="435"/>
              </a:spcBef>
              <a:buSzPct val="50000"/>
              <a:buNone/>
              <a:defRPr/>
            </a:pPr>
            <a:r>
              <a:rPr lang="fa-IR" sz="2400" dirty="0">
                <a:cs typeface="B Nazanin" pitchFamily="2" charset="-78"/>
              </a:rPr>
              <a:t>تبلیغات و ادعاهای ناصحیح</a:t>
            </a:r>
          </a:p>
          <a:p>
            <a:pPr marL="0" indent="0" algn="r" rtl="1">
              <a:lnSpc>
                <a:spcPct val="110000"/>
              </a:lnSpc>
              <a:spcBef>
                <a:spcPts val="435"/>
              </a:spcBef>
              <a:buSzPct val="50000"/>
              <a:buNone/>
              <a:defRPr/>
            </a:pPr>
            <a:r>
              <a:rPr lang="fa-IR" sz="2400" dirty="0">
                <a:cs typeface="B Nazanin" pitchFamily="2" charset="-78"/>
              </a:rPr>
              <a:t>اثربخشی ناکافی بعضی از فرآورده های داخلی </a:t>
            </a:r>
          </a:p>
          <a:p>
            <a:pPr marL="0" indent="0" algn="r" rtl="1">
              <a:lnSpc>
                <a:spcPct val="80000"/>
              </a:lnSpc>
              <a:spcBef>
                <a:spcPts val="435"/>
              </a:spcBef>
              <a:buNone/>
              <a:defRPr/>
            </a:pPr>
            <a:endParaRPr lang="fa-IR" sz="2100" b="1" dirty="0">
              <a:cs typeface="B Nazanin" pitchFamily="2" charset="-78"/>
            </a:endParaRPr>
          </a:p>
        </p:txBody>
      </p:sp>
      <p:sp>
        <p:nvSpPr>
          <p:cNvPr id="18435" name="Rectangle 2"/>
          <p:cNvSpPr>
            <a:spLocks noGrp="1"/>
          </p:cNvSpPr>
          <p:nvPr>
            <p:ph type="title" idx="4294967295"/>
          </p:nvPr>
        </p:nvSpPr>
        <p:spPr>
          <a:xfrm>
            <a:off x="0" y="892175"/>
            <a:ext cx="8229600" cy="685800"/>
          </a:xfrm>
        </p:spPr>
        <p:txBody>
          <a:bodyPr vert="horz" lIns="91440" tIns="45720" rIns="91440" bIns="34290" rtlCol="0" anchor="ctr">
            <a:normAutofit/>
          </a:bodyPr>
          <a:lstStyle/>
          <a:p>
            <a:pPr marL="40481" indent="-40481" rtl="1"/>
            <a:r>
              <a:rPr lang="fa-IR" sz="3000" b="1" dirty="0">
                <a:solidFill>
                  <a:srgbClr val="FF0000"/>
                </a:solidFill>
                <a:latin typeface="Tidelagskoprofag"/>
              </a:rPr>
              <a:t>عوامل موثر در تجویز غیر منطقی دارو</a:t>
            </a:r>
            <a:endParaRPr lang="en-US" sz="3000" b="1" dirty="0">
              <a:solidFill>
                <a:srgbClr val="FF0000"/>
              </a:solidFill>
              <a:latin typeface="Tidelagskoprofag"/>
              <a:cs typeface="Tahoma" pitchFamily="34" charset="0"/>
            </a:endParaRPr>
          </a:p>
        </p:txBody>
      </p:sp>
      <p:pic>
        <p:nvPicPr>
          <p:cNvPr id="5" name="Picture 4" descr="images (5).jpg"/>
          <p:cNvPicPr>
            <a:picLocks noChangeAspect="1"/>
          </p:cNvPicPr>
          <p:nvPr/>
        </p:nvPicPr>
        <p:blipFill>
          <a:blip r:embed="rId3"/>
          <a:stretch>
            <a:fillRect/>
          </a:stretch>
        </p:blipFill>
        <p:spPr>
          <a:xfrm>
            <a:off x="569852" y="2419916"/>
            <a:ext cx="2923855" cy="3043467"/>
          </a:xfrm>
          <a:prstGeom prst="rect">
            <a:avLst/>
          </a:prstGeom>
        </p:spPr>
      </p:pic>
    </p:spTree>
    <p:extLst>
      <p:ext uri="{BB962C8B-B14F-4D97-AF65-F5344CB8AC3E}">
        <p14:creationId xmlns:p14="http://schemas.microsoft.com/office/powerpoint/2010/main" val="1317497340"/>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0482" name="Rectangle 3"/>
          <p:cNvSpPr>
            <a:spLocks noGrp="1"/>
          </p:cNvSpPr>
          <p:nvPr>
            <p:ph/>
          </p:nvPr>
        </p:nvSpPr>
        <p:spPr>
          <a:xfrm>
            <a:off x="-92708" y="2206228"/>
            <a:ext cx="8229600" cy="3394472"/>
          </a:xfrm>
        </p:spPr>
        <p:txBody>
          <a:bodyPr/>
          <a:lstStyle/>
          <a:p>
            <a:pPr marL="85725" indent="0" algn="r" rtl="1">
              <a:buClr>
                <a:srgbClr val="FF0000"/>
              </a:buClr>
              <a:buNone/>
            </a:pPr>
            <a:r>
              <a:rPr lang="fa-IR" sz="2400" b="1" dirty="0">
                <a:cs typeface="B Nazanin" pitchFamily="2" charset="-78"/>
              </a:rPr>
              <a:t>4- </a:t>
            </a:r>
            <a:r>
              <a:rPr lang="fa-IR" sz="3300" b="1" dirty="0">
                <a:cs typeface="B Nazanin" pitchFamily="2" charset="-78"/>
              </a:rPr>
              <a:t>اقتصاد </a:t>
            </a:r>
          </a:p>
          <a:p>
            <a:pPr marL="428625" algn="r" rtl="1">
              <a:buClr>
                <a:srgbClr val="FF0000"/>
              </a:buClr>
            </a:pPr>
            <a:r>
              <a:rPr lang="fa-IR" sz="2400" b="1" dirty="0">
                <a:cs typeface="B Nazanin" pitchFamily="2" charset="-78"/>
              </a:rPr>
              <a:t>درآمد ناکافی و وابسته به پرداخت بیمه ها</a:t>
            </a:r>
          </a:p>
          <a:p>
            <a:pPr marL="428625" algn="r" rtl="1">
              <a:buClr>
                <a:srgbClr val="FF0000"/>
              </a:buClr>
            </a:pPr>
            <a:r>
              <a:rPr lang="fa-IR" sz="2400" b="1" dirty="0">
                <a:cs typeface="B Nazanin" pitchFamily="2" charset="-78"/>
              </a:rPr>
              <a:t>رقابت ناصحیح بین پزشکان </a:t>
            </a:r>
          </a:p>
          <a:p>
            <a:pPr marL="428625" algn="r" rtl="1">
              <a:buClr>
                <a:srgbClr val="FF0000"/>
              </a:buClr>
            </a:pPr>
            <a:r>
              <a:rPr lang="fa-IR" sz="2400" b="1" dirty="0">
                <a:cs typeface="B Nazanin" pitchFamily="2" charset="-78"/>
              </a:rPr>
              <a:t>وجود مراکز ارائه خدمات درمانی با قیمت زیر تعرفه</a:t>
            </a:r>
            <a:endParaRPr lang="en-US" sz="2400" b="1" dirty="0">
              <a:cs typeface="B Nazanin" pitchFamily="2" charset="-78"/>
            </a:endParaRPr>
          </a:p>
        </p:txBody>
      </p:sp>
      <p:sp>
        <p:nvSpPr>
          <p:cNvPr id="20483" name="Rectangle 2"/>
          <p:cNvSpPr>
            <a:spLocks noGrp="1"/>
          </p:cNvSpPr>
          <p:nvPr>
            <p:ph type="title" idx="4294967295"/>
          </p:nvPr>
        </p:nvSpPr>
        <p:spPr>
          <a:xfrm>
            <a:off x="0" y="765175"/>
            <a:ext cx="8229600" cy="857250"/>
          </a:xfrm>
        </p:spPr>
        <p:txBody>
          <a:bodyPr vert="horz" lIns="91440" tIns="45720" rIns="91440" bIns="34290" rtlCol="0" anchor="ctr">
            <a:normAutofit/>
          </a:bodyPr>
          <a:lstStyle/>
          <a:p>
            <a:pPr marL="40481" indent="-40481" rtl="1"/>
            <a:r>
              <a:rPr lang="fa-IR" sz="3300" b="1" dirty="0">
                <a:solidFill>
                  <a:srgbClr val="FF0000"/>
                </a:solidFill>
                <a:latin typeface="Tidelagskoprofag"/>
                <a:cs typeface="B Zar" pitchFamily="2" charset="-78"/>
              </a:rPr>
              <a:t>عوامل موثر در تجویز غیر منطقی دارو</a:t>
            </a:r>
            <a:endParaRPr lang="en-US" sz="3300" b="1" dirty="0">
              <a:solidFill>
                <a:srgbClr val="FF0000"/>
              </a:solidFill>
              <a:latin typeface="Tidelagskoprofag"/>
              <a:cs typeface="B Zar" pitchFamily="2" charset="-78"/>
            </a:endParaRPr>
          </a:p>
        </p:txBody>
      </p:sp>
    </p:spTree>
    <p:extLst>
      <p:ext uri="{BB962C8B-B14F-4D97-AF65-F5344CB8AC3E}">
        <p14:creationId xmlns:p14="http://schemas.microsoft.com/office/powerpoint/2010/main" val="1835639309"/>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76609" y="709110"/>
            <a:ext cx="7239000" cy="857250"/>
          </a:xfrm>
        </p:spPr>
        <p:txBody>
          <a:bodyPr>
            <a:normAutofit/>
          </a:bodyPr>
          <a:lstStyle/>
          <a:p>
            <a:pPr rtl="1"/>
            <a:r>
              <a:rPr lang="fa-IR" b="1" dirty="0" smtClean="0">
                <a:solidFill>
                  <a:srgbClr val="FF0000"/>
                </a:solidFill>
              </a:rPr>
              <a:t>آثار و عوارض استفاده نامناسب از داروها </a:t>
            </a:r>
            <a:endParaRPr lang="en-US" b="1" dirty="0">
              <a:solidFill>
                <a:srgbClr val="FF0000"/>
              </a:solidFill>
            </a:endParaRPr>
          </a:p>
        </p:txBody>
      </p:sp>
      <p:sp>
        <p:nvSpPr>
          <p:cNvPr id="4" name="Content Placeholder 3"/>
          <p:cNvSpPr>
            <a:spLocks noGrp="1"/>
          </p:cNvSpPr>
          <p:nvPr>
            <p:ph idx="1"/>
          </p:nvPr>
        </p:nvSpPr>
        <p:spPr>
          <a:xfrm>
            <a:off x="3151959" y="1879477"/>
            <a:ext cx="4883547" cy="3707215"/>
          </a:xfrm>
        </p:spPr>
        <p:txBody>
          <a:bodyPr>
            <a:normAutofit lnSpcReduction="10000"/>
          </a:bodyPr>
          <a:lstStyle/>
          <a:p>
            <a:pPr marL="85725" indent="0" algn="just" rtl="1">
              <a:buNone/>
            </a:pPr>
            <a:r>
              <a:rPr lang="fa-IR" sz="2100" b="1" dirty="0">
                <a:cs typeface="+mj-cs"/>
              </a:rPr>
              <a:t>عوارض کاربرد نامناسب از داروها را می توان به صورت زیر خلاصه کرد: </a:t>
            </a:r>
          </a:p>
          <a:p>
            <a:pPr marL="85725" indent="0" algn="just" rtl="1">
              <a:buNone/>
            </a:pPr>
            <a:endParaRPr lang="fa-IR" sz="2100" b="1" dirty="0">
              <a:cs typeface="+mj-cs"/>
            </a:endParaRPr>
          </a:p>
          <a:p>
            <a:pPr marL="428625" algn="just" rtl="1"/>
            <a:r>
              <a:rPr lang="fa-IR" sz="2100" b="1" dirty="0">
                <a:solidFill>
                  <a:srgbClr val="0070C0"/>
                </a:solidFill>
                <a:cs typeface="B Nazanin" pitchFamily="2" charset="-78"/>
              </a:rPr>
              <a:t>کاهش کیفیت دارو درمانی که منجر به افزایش ناخوشی و مرگ و میر می شود. </a:t>
            </a:r>
          </a:p>
          <a:p>
            <a:pPr marL="428625" algn="just" rtl="1"/>
            <a:r>
              <a:rPr lang="fa-IR" sz="2100" b="1" dirty="0">
                <a:solidFill>
                  <a:srgbClr val="0070C0"/>
                </a:solidFill>
                <a:cs typeface="B Nazanin" pitchFamily="2" charset="-78"/>
              </a:rPr>
              <a:t>اتلاف منابع مالی که منجر به کم شدن فراهمی سایر داروهاي ضروري و نیز افـزایش قیمـت دارو می شود.</a:t>
            </a:r>
          </a:p>
          <a:p>
            <a:pPr marL="428625" algn="just" rtl="1"/>
            <a:r>
              <a:rPr lang="fa-IR" sz="2100" b="1" dirty="0">
                <a:solidFill>
                  <a:srgbClr val="0070C0"/>
                </a:solidFill>
                <a:cs typeface="B Nazanin" pitchFamily="2" charset="-78"/>
              </a:rPr>
              <a:t> افزایش خطر عوارض ناخواسته از قبیل عوارض ناخواسـته دارویـی و مقاومـت دارویـی مثـل سـل مقاوم به چند دارو یا مالاریا</a:t>
            </a:r>
            <a:endParaRPr lang="en-US" sz="2100" b="1" dirty="0">
              <a:solidFill>
                <a:srgbClr val="0070C0"/>
              </a:solidFill>
              <a:cs typeface="B Nazanin" pitchFamily="2" charset="-78"/>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28</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390584"/>
            <a:ext cx="2864257" cy="2613804"/>
          </a:xfrm>
          <a:prstGeom prst="rect">
            <a:avLst/>
          </a:prstGeom>
        </p:spPr>
      </p:pic>
    </p:spTree>
    <p:extLst>
      <p:ext uri="{BB962C8B-B14F-4D97-AF65-F5344CB8AC3E}">
        <p14:creationId xmlns:p14="http://schemas.microsoft.com/office/powerpoint/2010/main" val="39929026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8244" y="273285"/>
            <a:ext cx="7239000" cy="857250"/>
          </a:xfrm>
        </p:spPr>
        <p:txBody>
          <a:bodyPr>
            <a:normAutofit/>
          </a:bodyPr>
          <a:lstStyle/>
          <a:p>
            <a:pPr algn="ctr" rtl="1"/>
            <a:r>
              <a:rPr lang="fa-IR" sz="2700" b="1" dirty="0">
                <a:solidFill>
                  <a:srgbClr val="FF0000"/>
                </a:solidFill>
              </a:rPr>
              <a:t>آثار استفاده نامناسب از داروها </a:t>
            </a:r>
            <a:endParaRPr lang="en-US" sz="2700" b="1" dirty="0">
              <a:solidFill>
                <a:srgbClr val="FF0000"/>
              </a:solidFill>
            </a:endParaRPr>
          </a:p>
        </p:txBody>
      </p:sp>
      <p:sp>
        <p:nvSpPr>
          <p:cNvPr id="4" name="Content Placeholder 3"/>
          <p:cNvSpPr>
            <a:spLocks noGrp="1"/>
          </p:cNvSpPr>
          <p:nvPr>
            <p:ph idx="1"/>
          </p:nvPr>
        </p:nvSpPr>
        <p:spPr/>
        <p:txBody>
          <a:bodyPr>
            <a:normAutofit/>
          </a:bodyPr>
          <a:lstStyle/>
          <a:p>
            <a:pPr algn="just" rtl="1"/>
            <a:r>
              <a:rPr lang="fa-IR" sz="2400" dirty="0">
                <a:cs typeface="B Nazanin" pitchFamily="2" charset="-78"/>
              </a:rPr>
              <a:t>استفاده از داروي درست ولی با </a:t>
            </a:r>
            <a:r>
              <a:rPr lang="fa-IR" sz="2400" dirty="0">
                <a:solidFill>
                  <a:srgbClr val="FF0000"/>
                </a:solidFill>
                <a:cs typeface="B Nazanin" pitchFamily="2" charset="-78"/>
              </a:rPr>
              <a:t>روش تجویز، دوز و طول مدت استفاده نامناسب</a:t>
            </a:r>
            <a:r>
              <a:rPr lang="fa-IR" sz="2400" dirty="0">
                <a:cs typeface="B Nazanin" pitchFamily="2" charset="-78"/>
              </a:rPr>
              <a:t>، مثل اسـتفاده از مترونیدازول وریدي در حالی که باید فرم خوراکی یا شیاف آن استفاده شود. </a:t>
            </a:r>
          </a:p>
          <a:p>
            <a:pPr algn="just" rtl="1"/>
            <a:r>
              <a:rPr lang="fa-IR" sz="2400" dirty="0">
                <a:cs typeface="B Nazanin" pitchFamily="2" charset="-78"/>
              </a:rPr>
              <a:t>استفاده غیرضروري از داروهاي </a:t>
            </a:r>
            <a:r>
              <a:rPr lang="fa-IR" sz="2400" dirty="0">
                <a:solidFill>
                  <a:srgbClr val="FF0000"/>
                </a:solidFill>
                <a:cs typeface="B Nazanin" pitchFamily="2" charset="-78"/>
              </a:rPr>
              <a:t>گران قیمت </a:t>
            </a:r>
            <a:r>
              <a:rPr lang="fa-IR" sz="2400" dirty="0">
                <a:cs typeface="B Nazanin" pitchFamily="2" charset="-78"/>
              </a:rPr>
              <a:t>مثل کاربرد سفالوسپورین هاي نسل سوم در حالی کـه نسل اول آن قابل استفاده است. </a:t>
            </a:r>
          </a:p>
          <a:p>
            <a:pPr algn="just" rtl="1"/>
            <a:r>
              <a:rPr lang="fa-IR" sz="2400" dirty="0">
                <a:cs typeface="B Nazanin" pitchFamily="2" charset="-78"/>
              </a:rPr>
              <a:t>در اینجا چند مثال از تجویز نامناسب داروها که معمولا وجود دارد ذکر می شود: </a:t>
            </a:r>
          </a:p>
          <a:p>
            <a:pPr marL="0" indent="0" algn="just" rtl="1">
              <a:buNone/>
            </a:pPr>
            <a:r>
              <a:rPr lang="fa-IR" sz="2400" dirty="0">
                <a:cs typeface="B Nazanin" pitchFamily="2" charset="-78"/>
              </a:rPr>
              <a:t>-استفاده بیش از حد از آنتی بیوتیک ها یا داروهاي ضد اسهال براي اسهال غیراختصاصی در بچه ها</a:t>
            </a:r>
            <a:endParaRPr lang="en-US" sz="2400" dirty="0">
              <a:cs typeface="B Nazanin" pitchFamily="2" charset="-78"/>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4289197635"/>
      </p:ext>
    </p:extLst>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8532" y="982387"/>
            <a:ext cx="8260672" cy="779570"/>
          </a:xfrm>
        </p:spPr>
        <p:txBody>
          <a:bodyPr>
            <a:normAutofit/>
          </a:bodyPr>
          <a:lstStyle/>
          <a:p>
            <a:pPr algn="ctr" rtl="1"/>
            <a:r>
              <a:rPr lang="fa-IR" sz="4050" b="1" dirty="0">
                <a:solidFill>
                  <a:srgbClr val="FF0000"/>
                </a:solidFill>
              </a:rPr>
              <a:t>مقدمه</a:t>
            </a:r>
            <a:endParaRPr lang="en-US" sz="3600" b="1" dirty="0">
              <a:solidFill>
                <a:srgbClr val="FF0000"/>
              </a:solidFill>
            </a:endParaRPr>
          </a:p>
        </p:txBody>
      </p:sp>
      <p:sp>
        <p:nvSpPr>
          <p:cNvPr id="4" name="Content Placeholder 3"/>
          <p:cNvSpPr>
            <a:spLocks noGrp="1"/>
          </p:cNvSpPr>
          <p:nvPr>
            <p:ph idx="1"/>
          </p:nvPr>
        </p:nvSpPr>
        <p:spPr>
          <a:xfrm>
            <a:off x="3206410" y="2105181"/>
            <a:ext cx="4946990" cy="3662656"/>
          </a:xfrm>
        </p:spPr>
        <p:txBody>
          <a:bodyPr>
            <a:normAutofit/>
          </a:bodyPr>
          <a:lstStyle/>
          <a:p>
            <a:pPr marL="0" indent="0" algn="just" rtl="1">
              <a:buNone/>
            </a:pPr>
            <a:r>
              <a:rPr lang="fa-IR" sz="2100" b="1" dirty="0">
                <a:cs typeface="+mj-cs"/>
              </a:rPr>
              <a:t>براي مثال بر اساس آمار منتشـر شـده از وزارت بهداشـت، درمان و آموزش پزشــکی در ایران حدود 48 %داروهاي تجــویز شده براي بیماران </a:t>
            </a:r>
            <a:r>
              <a:rPr lang="fa-IR" sz="2100" b="1" dirty="0">
                <a:solidFill>
                  <a:srgbClr val="FF0000"/>
                </a:solidFill>
                <a:cs typeface="+mj-cs"/>
              </a:rPr>
              <a:t>اشکال تزریـقی </a:t>
            </a:r>
            <a:r>
              <a:rPr lang="fa-IR" sz="2100" b="1" dirty="0">
                <a:cs typeface="+mj-cs"/>
              </a:rPr>
              <a:t>داروهــا می باشد. بر این اساس مصرف سرانه فرآورده هــاي تزریقی در ایران حدود 10 عدد، </a:t>
            </a:r>
          </a:p>
          <a:p>
            <a:pPr marL="0" indent="0" algn="just" rtl="1">
              <a:buNone/>
            </a:pPr>
            <a:r>
              <a:rPr lang="fa-IR" sz="2100" b="1" dirty="0">
                <a:cs typeface="+mj-cs"/>
              </a:rPr>
              <a:t>در کشـورهاي در حال توسعه حدود 4/3 و در کشورهاي توسعه یافته بسیار کمتر از 1 عدد می باشد.</a:t>
            </a: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3206409" cy="2456227"/>
          </a:xfrm>
          <a:prstGeom prst="rect">
            <a:avLst/>
          </a:prstGeom>
        </p:spPr>
      </p:pic>
    </p:spTree>
    <p:extLst>
      <p:ext uri="{BB962C8B-B14F-4D97-AF65-F5344CB8AC3E}">
        <p14:creationId xmlns:p14="http://schemas.microsoft.com/office/powerpoint/2010/main" val="31937921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8929"/>
            <a:ext cx="7239000" cy="857250"/>
          </a:xfrm>
        </p:spPr>
        <p:txBody>
          <a:bodyPr>
            <a:normAutofit/>
          </a:bodyPr>
          <a:lstStyle/>
          <a:p>
            <a:pPr algn="ctr" rtl="1"/>
            <a:r>
              <a:rPr lang="fa-IR" sz="3000" b="1" dirty="0">
                <a:solidFill>
                  <a:srgbClr val="FF0000"/>
                </a:solidFill>
              </a:rPr>
              <a:t>آثار استفاده نامناسب از داروها </a:t>
            </a:r>
            <a:endParaRPr lang="en-US" sz="3000" b="1" dirty="0">
              <a:solidFill>
                <a:srgbClr val="FF0000"/>
              </a:solidFill>
            </a:endParaRPr>
          </a:p>
        </p:txBody>
      </p:sp>
      <p:sp>
        <p:nvSpPr>
          <p:cNvPr id="4" name="Content Placeholder 3"/>
          <p:cNvSpPr>
            <a:spLocks noGrp="1"/>
          </p:cNvSpPr>
          <p:nvPr>
            <p:ph idx="1"/>
          </p:nvPr>
        </p:nvSpPr>
        <p:spPr/>
        <p:txBody>
          <a:bodyPr>
            <a:normAutofit/>
          </a:bodyPr>
          <a:lstStyle/>
          <a:p>
            <a:pPr algn="just" rtl="1"/>
            <a:r>
              <a:rPr lang="fa-IR" dirty="0" smtClean="0"/>
              <a:t>تجویز چندین دارو </a:t>
            </a:r>
          </a:p>
          <a:p>
            <a:pPr algn="just" rtl="1"/>
            <a:r>
              <a:rPr lang="fa-IR" dirty="0" smtClean="0"/>
              <a:t>استفاده زیاد از آنتی بیوتیک ها </a:t>
            </a:r>
          </a:p>
          <a:p>
            <a:pPr algn="just" rtl="1"/>
            <a:r>
              <a:rPr lang="fa-IR" dirty="0" smtClean="0"/>
              <a:t>تجویز داروهاي ویتامینه، مقوي و مینرال براي سوءتغذیه </a:t>
            </a:r>
          </a:p>
          <a:p>
            <a:pPr algn="just" rtl="1"/>
            <a:r>
              <a:rPr lang="fa-IR" dirty="0" smtClean="0"/>
              <a:t>بیماران ممکن است انتظارات بسیار متفاوتی از مصرف منطقی داروها داشته باشند.</a:t>
            </a:r>
          </a:p>
          <a:p>
            <a:pPr algn="just" rtl="1"/>
            <a:r>
              <a:rPr lang="fa-IR" dirty="0" smtClean="0"/>
              <a:t> </a:t>
            </a:r>
            <a:r>
              <a:rPr lang="fa-IR" dirty="0" smtClean="0">
                <a:solidFill>
                  <a:srgbClr val="7030A0"/>
                </a:solidFill>
              </a:rPr>
              <a:t>سیستم هاي استفاده از داروها پیچیده است و از کشوري به کشور دیگر تفاوت دارد. داروهـا ممکـن است از کشور دیگري وارد شده و یا اینکه توسط شرکت هاي داخلی تولید شـوند. همچنـین محـل توزیع و استفاده از داروها نیز متفاوت است در بعضی کشورها تمام داروها به صورت </a:t>
            </a:r>
            <a:r>
              <a:rPr lang="en-US" dirty="0" smtClean="0">
                <a:solidFill>
                  <a:srgbClr val="7030A0"/>
                </a:solidFill>
              </a:rPr>
              <a:t>OTC </a:t>
            </a:r>
            <a:r>
              <a:rPr lang="fa-IR" dirty="0" smtClean="0">
                <a:solidFill>
                  <a:srgbClr val="7030A0"/>
                </a:solidFill>
              </a:rPr>
              <a:t>و بدون نسخه به فروش می رسند! در نهایت یک جامعه شامل طیف بسیار وسیعی از افراد با دانـش، نگـرش و باورهاي مختلف درباره داروها است.</a:t>
            </a:r>
            <a:endParaRPr lang="en-US" dirty="0">
              <a:solidFill>
                <a:srgbClr val="7030A0"/>
              </a:solidFill>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3191719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700" b="1" dirty="0">
                <a:solidFill>
                  <a:srgbClr val="FF0000"/>
                </a:solidFill>
              </a:rPr>
              <a:t>-مثال هایی از استفاده غیرمنطقی از داروها </a:t>
            </a:r>
            <a:endParaRPr lang="en-US" sz="2700" b="1" dirty="0">
              <a:solidFill>
                <a:srgbClr val="FF0000"/>
              </a:solidFill>
            </a:endParaRPr>
          </a:p>
        </p:txBody>
      </p:sp>
      <p:sp>
        <p:nvSpPr>
          <p:cNvPr id="4" name="Content Placeholder 3"/>
          <p:cNvSpPr>
            <a:spLocks noGrp="1"/>
          </p:cNvSpPr>
          <p:nvPr>
            <p:ph idx="1"/>
          </p:nvPr>
        </p:nvSpPr>
        <p:spPr/>
        <p:txBody>
          <a:bodyPr>
            <a:noAutofit/>
          </a:bodyPr>
          <a:lstStyle/>
          <a:p>
            <a:pPr marL="85725" indent="0" algn="just" rtl="1">
              <a:buNone/>
            </a:pPr>
            <a:r>
              <a:rPr lang="fa-IR" sz="2100" dirty="0"/>
              <a:t>- استفاده از چندین دارو به طور همزمان جهت یک بیمار</a:t>
            </a:r>
          </a:p>
          <a:p>
            <a:pPr marL="85725" indent="0" algn="just" rtl="1">
              <a:buNone/>
            </a:pPr>
            <a:r>
              <a:rPr lang="fa-IR" sz="2100" dirty="0"/>
              <a:t>استفاده بیش از حد از داروهاي تزریقی و آنتی بیوتیک ها مثلا در خیلی از کشورهاي آفریقایی به جاي کلروکین خوراکی از فرم تزریقی آن جهت درمان مالاریـا استفاده می شود که این عمل منجر به شکست درمان شده است.</a:t>
            </a:r>
          </a:p>
          <a:p>
            <a:pPr marL="85725" indent="0" algn="just" rtl="1">
              <a:buNone/>
            </a:pPr>
            <a:r>
              <a:rPr lang="fa-IR" sz="2100" dirty="0"/>
              <a:t> - همکاري ضعیف بیمار در درمان بیماري سل. در بسیاري از کشورها کمتر از 50 % بیماران سلی دوره درمان 8-6 ماهه خود را کامل می کنند. این عمل موجب بروز سل مقاوم به درمان می شود. مطالعات نشان داده در صـورت نظـارت مسـتقیم و مستمر بر مصرف دارو توسط بیماران، بیش از 90 %از آنها مداوا می شوند.</a:t>
            </a:r>
          </a:p>
          <a:p>
            <a:pPr marL="85725" indent="0" algn="r" rtl="1">
              <a:buNone/>
            </a:pPr>
            <a:r>
              <a:rPr lang="fa-IR" sz="2100" dirty="0"/>
              <a:t> </a:t>
            </a:r>
            <a:endParaRPr lang="en-US" sz="2100" dirty="0"/>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23186990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700" b="1" dirty="0">
                <a:solidFill>
                  <a:srgbClr val="FF0000"/>
                </a:solidFill>
              </a:rPr>
              <a:t>-مثال هایی از استفاده غیرمنطقی از داروها </a:t>
            </a:r>
            <a:endParaRPr lang="en-US" sz="2700" b="1" dirty="0">
              <a:solidFill>
                <a:srgbClr val="FF0000"/>
              </a:solidFill>
            </a:endParaRPr>
          </a:p>
        </p:txBody>
      </p:sp>
      <p:sp>
        <p:nvSpPr>
          <p:cNvPr id="4" name="Content Placeholder 3"/>
          <p:cNvSpPr>
            <a:spLocks noGrp="1"/>
          </p:cNvSpPr>
          <p:nvPr>
            <p:ph idx="1"/>
          </p:nvPr>
        </p:nvSpPr>
        <p:spPr>
          <a:xfrm>
            <a:off x="457200" y="2216991"/>
            <a:ext cx="7620000" cy="3280172"/>
          </a:xfrm>
        </p:spPr>
        <p:txBody>
          <a:bodyPr>
            <a:normAutofit/>
          </a:bodyPr>
          <a:lstStyle/>
          <a:p>
            <a:pPr algn="r" rtl="1"/>
            <a:r>
              <a:rPr lang="fa-IR" sz="2100" dirty="0"/>
              <a:t>- استفاده ناقص از داروهاي موثر مثلا درمان غیرموثر پرفشاري خون، افسردگی یا آنمی در طول بارداري </a:t>
            </a:r>
          </a:p>
          <a:p>
            <a:pPr algn="r" rtl="1"/>
            <a:r>
              <a:rPr lang="fa-IR" sz="2100" dirty="0"/>
              <a:t>- مشکلات مربوط به بیمارستان ها. در بسیاري از کشورها کاربرد منطقی دارو در بیمارسـتان هـا بـه فراموشـی سـپرده شـده اسـت. </a:t>
            </a:r>
          </a:p>
          <a:p>
            <a:pPr algn="r" rtl="1"/>
            <a:r>
              <a:rPr lang="fa-IR" sz="2100" dirty="0"/>
              <a:t>راه حل: بـا تاسیس کمیته هاي دارو – درمان و تدوین دارونامه بیمارستان می توان به تجویز و مصرف منطقی داروها کمک کرد. براي مثال استفاده نامناسب از آنتی بیوتیک هـا بـه ویـژه بـراي پروفیلاکسـی در بیمارانی که جراحی می شوند.</a:t>
            </a:r>
            <a:endParaRPr lang="en-US" sz="2100" dirty="0"/>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9329328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1531" b="13450"/>
          <a:stretch/>
        </p:blipFill>
        <p:spPr>
          <a:xfrm>
            <a:off x="0" y="0"/>
            <a:ext cx="9144000" cy="6888481"/>
          </a:xfrm>
          <a:prstGeom prst="rect">
            <a:avLst/>
          </a:prstGeom>
        </p:spPr>
      </p:pic>
      <p:sp>
        <p:nvSpPr>
          <p:cNvPr id="2" name="Title 1"/>
          <p:cNvSpPr>
            <a:spLocks noGrp="1"/>
          </p:cNvSpPr>
          <p:nvPr>
            <p:ph type="ctrTitle"/>
          </p:nvPr>
        </p:nvSpPr>
        <p:spPr>
          <a:xfrm>
            <a:off x="685800" y="1600200"/>
            <a:ext cx="7772400" cy="4191000"/>
          </a:xfrm>
        </p:spPr>
        <p:txBody>
          <a:bodyPr>
            <a:noAutofit/>
          </a:bodyPr>
          <a:lstStyle/>
          <a:p>
            <a:pPr marL="182880" indent="0" algn="ctr">
              <a:lnSpc>
                <a:spcPct val="150000"/>
              </a:lnSpc>
              <a:buNone/>
            </a:pP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تجویز و انتخاب آنتی بیوتیک ها بر عهده  پزشک است تا طی تکمیل دوره درمانی صحیح و تعداد مناسب آنتی بیوتیک ها، </a:t>
            </a:r>
            <a:r>
              <a:rPr lang="fa-IR"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درمان بیمار را </a:t>
            </a: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تضمین نمایید.</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extLst>
      <p:ext uri="{BB962C8B-B14F-4D97-AF65-F5344CB8AC3E}">
        <p14:creationId xmlns:p14="http://schemas.microsoft.com/office/powerpoint/2010/main" val="872853997"/>
      </p:ext>
    </p:extLst>
  </p:cSld>
  <p:clrMapOvr>
    <a:masterClrMapping/>
  </p:clrMapOvr>
  <p:transition spd="slow" advTm="19070">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421"/>
          <a:stretch/>
        </p:blipFill>
        <p:spPr>
          <a:xfrm>
            <a:off x="2458" y="3705532"/>
            <a:ext cx="3429000" cy="3152468"/>
          </a:xfrm>
          <a:prstGeom prst="rect">
            <a:avLst/>
          </a:prstGeom>
        </p:spPr>
      </p:pic>
      <p:sp>
        <p:nvSpPr>
          <p:cNvPr id="2" name="Title 1"/>
          <p:cNvSpPr>
            <a:spLocks noGrp="1"/>
          </p:cNvSpPr>
          <p:nvPr>
            <p:ph type="title"/>
          </p:nvPr>
        </p:nvSpPr>
        <p:spPr>
          <a:xfrm>
            <a:off x="533400" y="533400"/>
            <a:ext cx="8229600" cy="4191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3600" b="1" spc="50" dirty="0" smtClean="0">
                <a:ln w="11430"/>
                <a:solidFill>
                  <a:srgbClr val="002060"/>
                </a:solidFill>
                <a:effectLst>
                  <a:outerShdw blurRad="76200" dist="50800" dir="5400000" algn="tl" rotWithShape="0">
                    <a:srgbClr val="000000">
                      <a:alpha val="65000"/>
                    </a:srgbClr>
                  </a:outerShdw>
                </a:effectLst>
                <a:cs typeface="B Titr" pitchFamily="2" charset="-78"/>
              </a:rPr>
              <a:t>ممکن است پس از گذشت دو یا سه روز از مصرف آنتی بیوتیک ها علائم بیماری از بین برود اما این به منزله بهبودی و قطع دارو نیست.</a:t>
            </a:r>
            <a:br>
              <a:rPr lang="fa-IR" sz="3600" b="1" spc="50" dirty="0" smtClean="0">
                <a:ln w="11430"/>
                <a:solidFill>
                  <a:srgbClr val="002060"/>
                </a:solidFill>
                <a:effectLst>
                  <a:outerShdw blurRad="76200" dist="50800" dir="5400000" algn="tl" rotWithShape="0">
                    <a:srgbClr val="000000">
                      <a:alpha val="65000"/>
                    </a:srgbClr>
                  </a:outerShdw>
                </a:effectLst>
                <a:cs typeface="B Titr" pitchFamily="2" charset="-78"/>
              </a:rPr>
            </a:br>
            <a:r>
              <a:rPr lang="fa-IR" sz="3600" b="1" spc="50" dirty="0" smtClean="0">
                <a:ln w="11430"/>
                <a:solidFill>
                  <a:srgbClr val="002060"/>
                </a:solidFill>
                <a:effectLst>
                  <a:outerShdw blurRad="76200" dist="50800" dir="5400000" algn="tl" rotWithShape="0">
                    <a:srgbClr val="000000">
                      <a:alpha val="65000"/>
                    </a:srgbClr>
                  </a:outerShdw>
                </a:effectLst>
                <a:cs typeface="B Titr" pitchFamily="2" charset="-78"/>
              </a:rPr>
              <a:t> دوره درمان را مطابق تجویز پزشک کامل نمایید.</a:t>
            </a:r>
            <a:endParaRPr lang="en-US" sz="3600" b="1" spc="50" dirty="0">
              <a:ln w="11430"/>
              <a:solidFill>
                <a:srgbClr val="002060"/>
              </a:solidFill>
              <a:effectLst>
                <a:outerShdw blurRad="76200" dist="50800" dir="5400000" algn="tl" rotWithShape="0">
                  <a:srgbClr val="000000">
                    <a:alpha val="65000"/>
                  </a:srgbClr>
                </a:outerShdw>
              </a:effectLst>
              <a:cs typeface="B Titr" pitchFamily="2" charset="-78"/>
            </a:endParaRPr>
          </a:p>
        </p:txBody>
      </p:sp>
    </p:spTree>
    <p:extLst>
      <p:ext uri="{BB962C8B-B14F-4D97-AF65-F5344CB8AC3E}">
        <p14:creationId xmlns:p14="http://schemas.microsoft.com/office/powerpoint/2010/main" val="557453086"/>
      </p:ext>
    </p:extLst>
  </p:cSld>
  <p:clrMapOvr>
    <a:masterClrMapping/>
  </p:clrMapOvr>
  <mc:AlternateContent xmlns:mc="http://schemas.openxmlformats.org/markup-compatibility/2006" xmlns:p14="http://schemas.microsoft.com/office/powerpoint/2010/main">
    <mc:Choice Requires="p14">
      <p:transition spd="slow" p14:dur="800" advTm="20094">
        <p:circle/>
      </p:transition>
    </mc:Choice>
    <mc:Fallback xmlns="">
      <p:transition spd="slow" advTm="20094">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Effect>
                      <a14:brightnessContrast contrast="20000"/>
                    </a14:imgEffect>
                  </a14:imgLayer>
                </a14:imgProps>
              </a:ext>
              <a:ext uri="{28A0092B-C50C-407E-A947-70E740481C1C}">
                <a14:useLocalDpi xmlns:a14="http://schemas.microsoft.com/office/drawing/2010/main" val="0"/>
              </a:ext>
            </a:extLst>
          </a:blip>
          <a:srcRect r="15043" b="3915"/>
          <a:stretch/>
        </p:blipFill>
        <p:spPr>
          <a:xfrm>
            <a:off x="0" y="0"/>
            <a:ext cx="9144000" cy="6858000"/>
          </a:xfrm>
          <a:prstGeom prst="rect">
            <a:avLst/>
          </a:prstGeom>
        </p:spPr>
      </p:pic>
      <p:sp>
        <p:nvSpPr>
          <p:cNvPr id="2" name="Title 1"/>
          <p:cNvSpPr>
            <a:spLocks noGrp="1"/>
          </p:cNvSpPr>
          <p:nvPr>
            <p:ph type="title"/>
          </p:nvPr>
        </p:nvSpPr>
        <p:spPr>
          <a:xfrm>
            <a:off x="190500" y="228600"/>
            <a:ext cx="8763000" cy="5285824"/>
          </a:xfrm>
        </p:spPr>
        <p:txBody>
          <a:bodyPr>
            <a:normAutofit/>
          </a:bodyPr>
          <a:lstStyle/>
          <a:p>
            <a:pPr lvl="0" rtl="1">
              <a:lnSpc>
                <a:spcPct val="150000"/>
              </a:lnSpc>
            </a:pPr>
            <a:r>
              <a:rPr lang="fa-IR" sz="3600" b="1" dirty="0" smtClean="0">
                <a:ln w="19050">
                  <a:solidFill>
                    <a:schemeClr val="tx2">
                      <a:lumMod val="75000"/>
                    </a:schemeClr>
                  </a:solidFill>
                  <a:prstDash val="solid"/>
                </a:ln>
                <a:solidFill>
                  <a:srgbClr val="7030A0"/>
                </a:solidFill>
                <a:effectLst>
                  <a:glow rad="228600">
                    <a:schemeClr val="accent3">
                      <a:satMod val="175000"/>
                      <a:alpha val="40000"/>
                    </a:schemeClr>
                  </a:glow>
                </a:effectLst>
                <a:cs typeface="B Titr" pitchFamily="2" charset="-78"/>
              </a:rPr>
              <a:t> </a:t>
            </a:r>
            <a:r>
              <a:rPr lang="fa-IR" sz="3600" dirty="0">
                <a:ln w="18415" cmpd="sng">
                  <a:solidFill>
                    <a:schemeClr val="tx1"/>
                  </a:solidFill>
                  <a:prstDash val="solid"/>
                </a:ln>
                <a:solidFill>
                  <a:srgbClr val="FFFFFF"/>
                </a:solidFill>
                <a:effectLst>
                  <a:outerShdw blurRad="50800" dist="38100" dir="5400000" algn="t" rotWithShape="0">
                    <a:prstClr val="black">
                      <a:alpha val="40000"/>
                    </a:prstClr>
                  </a:outerShdw>
                </a:effectLst>
                <a:cs typeface="B Titr" pitchFamily="2" charset="-78"/>
              </a:rPr>
              <a:t>ناپدید شدن علائم بیماری ممکن است بهترین دلیل برای قطع مصرف دارو به حساب آید که در بسیاری از موارد ممکن است منجر به شکست درمان گردد. توصیه به تکمیل دوره درمان را فراموش نکنیم.</a:t>
            </a:r>
            <a:endParaRPr lang="en-US" sz="3600" dirty="0">
              <a:ln w="18415" cmpd="sng">
                <a:solidFill>
                  <a:schemeClr val="tx1"/>
                </a:solidFill>
                <a:prstDash val="solid"/>
              </a:ln>
              <a:solidFill>
                <a:srgbClr val="FFFFFF"/>
              </a:solidFill>
              <a:effectLst>
                <a:outerShdw blurRad="50800" dist="38100" dir="5400000" algn="t" rotWithShape="0">
                  <a:prstClr val="black">
                    <a:alpha val="40000"/>
                  </a:prstClr>
                </a:outerShdw>
              </a:effectLst>
              <a:cs typeface="B Titr" pitchFamily="2" charset="-78"/>
            </a:endParaRPr>
          </a:p>
        </p:txBody>
      </p:sp>
    </p:spTree>
    <p:extLst>
      <p:ext uri="{BB962C8B-B14F-4D97-AF65-F5344CB8AC3E}">
        <p14:creationId xmlns:p14="http://schemas.microsoft.com/office/powerpoint/2010/main" val="3159510214"/>
      </p:ext>
    </p:extLst>
  </p:cSld>
  <p:clrMapOvr>
    <a:masterClrMapping/>
  </p:clrMapOvr>
  <mc:AlternateContent xmlns:mc="http://schemas.openxmlformats.org/markup-compatibility/2006" xmlns:p14="http://schemas.microsoft.com/office/powerpoint/2010/main">
    <mc:Choice Requires="p14">
      <p:transition spd="slow" p14:dur="800" advTm="20611">
        <p:circle/>
      </p:transition>
    </mc:Choice>
    <mc:Fallback xmlns="">
      <p:transition spd="slow" advTm="20611">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628" y="0"/>
            <a:ext cx="9130862" cy="6876968"/>
          </a:xfrm>
          <a:prstGeom prst="rect">
            <a:avLst/>
          </a:prstGeom>
        </p:spPr>
      </p:pic>
      <p:sp>
        <p:nvSpPr>
          <p:cNvPr id="2" name="Title 1"/>
          <p:cNvSpPr>
            <a:spLocks noGrp="1"/>
          </p:cNvSpPr>
          <p:nvPr>
            <p:ph type="title"/>
          </p:nvPr>
        </p:nvSpPr>
        <p:spPr>
          <a:xfrm>
            <a:off x="304800" y="304800"/>
            <a:ext cx="8458200" cy="3751782"/>
          </a:xfrm>
        </p:spPr>
        <p:txBody>
          <a:bodyPr>
            <a:normAutofit/>
          </a:bodyPr>
          <a:lstStyle/>
          <a:p>
            <a:pPr lvl="0" rtl="1">
              <a:lnSpc>
                <a:spcPct val="150000"/>
              </a:lnSpc>
              <a:tabLst>
                <a:tab pos="3082925" algn="l"/>
              </a:tabLst>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عوارض </a:t>
            </a:r>
            <a:r>
              <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احتمالی آنتی بیوتیکها عبارتند از : </a:t>
            </a:r>
            <a:r>
              <a:rPr lang="fa-IR" sz="3200" dirty="0" smtClean="0">
                <a:ln w="18415" cmpd="sng">
                  <a:noFill/>
                  <a:prstDash val="solid"/>
                </a:ln>
                <a:cs typeface="B Titr" pitchFamily="2" charset="-78"/>
              </a:rPr>
              <a:t/>
            </a:r>
            <a:br>
              <a:rPr lang="fa-IR" sz="3200" dirty="0" smtClean="0">
                <a:ln w="18415" cmpd="sng">
                  <a:noFill/>
                  <a:prstDash val="solid"/>
                </a:ln>
                <a:cs typeface="B Titr" pitchFamily="2" charset="-78"/>
              </a:rPr>
            </a:br>
            <a:r>
              <a:rPr lang="fa-IR" sz="3200" u="sng" dirty="0" smtClean="0">
                <a:ln w="18415" cmpd="sng">
                  <a:noFill/>
                  <a:prstDash val="solid"/>
                </a:ln>
                <a:cs typeface="B Titr" pitchFamily="2" charset="-78"/>
              </a:rPr>
              <a:t>دردهای </a:t>
            </a:r>
            <a:r>
              <a:rPr lang="fa-IR" sz="3200" u="sng" dirty="0">
                <a:ln w="18415" cmpd="sng">
                  <a:noFill/>
                  <a:prstDash val="solid"/>
                </a:ln>
                <a:cs typeface="B Titr" pitchFamily="2" charset="-78"/>
              </a:rPr>
              <a:t>شکمی </a:t>
            </a:r>
            <a:r>
              <a:rPr lang="fa-IR" sz="3200" dirty="0">
                <a:ln w="18415" cmpd="sng">
                  <a:noFill/>
                  <a:prstDash val="solid"/>
                </a:ln>
                <a:cs typeface="B Titr" pitchFamily="2" charset="-78"/>
              </a:rPr>
              <a:t>، </a:t>
            </a:r>
            <a:r>
              <a:rPr lang="fa-IR" sz="3200" u="sng" dirty="0">
                <a:ln w="18415" cmpd="sng">
                  <a:noFill/>
                  <a:prstDash val="solid"/>
                </a:ln>
                <a:cs typeface="B Titr" pitchFamily="2" charset="-78"/>
              </a:rPr>
              <a:t>پلاک های سفید بر روی زبان</a:t>
            </a:r>
            <a:r>
              <a:rPr lang="fa-IR" sz="3200" dirty="0" smtClean="0">
                <a:ln w="18415" cmpd="sng">
                  <a:noFill/>
                  <a:prstDash val="solid"/>
                </a:ln>
                <a:cs typeface="B Titr" pitchFamily="2" charset="-78"/>
              </a:rPr>
              <a:t>،</a:t>
            </a:r>
            <a:br>
              <a:rPr lang="fa-IR" sz="3200" dirty="0" smtClean="0">
                <a:ln w="18415" cmpd="sng">
                  <a:noFill/>
                  <a:prstDash val="solid"/>
                </a:ln>
                <a:cs typeface="B Titr" pitchFamily="2" charset="-78"/>
              </a:rPr>
            </a:br>
            <a:r>
              <a:rPr lang="fa-IR" sz="3200" dirty="0" smtClean="0">
                <a:ln w="18415" cmpd="sng">
                  <a:noFill/>
                  <a:prstDash val="solid"/>
                </a:ln>
                <a:cs typeface="B Titr" pitchFamily="2" charset="-78"/>
              </a:rPr>
              <a:t> </a:t>
            </a:r>
            <a:r>
              <a:rPr lang="fa-IR" sz="3200" u="sng" dirty="0">
                <a:ln w="18415" cmpd="sng">
                  <a:noFill/>
                  <a:prstDash val="solid"/>
                </a:ln>
                <a:cs typeface="B Titr" pitchFamily="2" charset="-78"/>
              </a:rPr>
              <a:t>وجود ترشح یا خارش ناحیه تناسلی در خانم ها </a:t>
            </a:r>
            <a:r>
              <a:rPr lang="fa-IR" sz="3200" dirty="0">
                <a:ln w="18415" cmpd="sng">
                  <a:noFill/>
                  <a:prstDash val="solid"/>
                </a:ln>
                <a:cs typeface="B Titr" pitchFamily="2" charset="-78"/>
              </a:rPr>
              <a:t>، </a:t>
            </a:r>
            <a:r>
              <a:rPr lang="fa-IR" sz="3200" dirty="0" smtClean="0">
                <a:ln w="18415" cmpd="sng">
                  <a:noFill/>
                  <a:prstDash val="solid"/>
                </a:ln>
                <a:cs typeface="B Titr" pitchFamily="2" charset="-78"/>
              </a:rPr>
              <a:t/>
            </a:r>
            <a:br>
              <a:rPr lang="fa-IR" sz="3200" dirty="0" smtClean="0">
                <a:ln w="18415" cmpd="sng">
                  <a:noFill/>
                  <a:prstDash val="solid"/>
                </a:ln>
                <a:cs typeface="B Titr" pitchFamily="2" charset="-78"/>
              </a:rPr>
            </a:br>
            <a:r>
              <a:rPr lang="fa-IR" sz="3200" u="sng" dirty="0" smtClean="0">
                <a:ln w="18415" cmpd="sng">
                  <a:noFill/>
                  <a:prstDash val="solid"/>
                </a:ln>
                <a:cs typeface="B Titr" pitchFamily="2" charset="-78"/>
              </a:rPr>
              <a:t>حساسیت </a:t>
            </a:r>
            <a:r>
              <a:rPr lang="fa-IR" sz="3200" u="sng" dirty="0">
                <a:ln w="18415" cmpd="sng">
                  <a:noFill/>
                  <a:prstDash val="solid"/>
                </a:ln>
                <a:cs typeface="B Titr" pitchFamily="2" charset="-78"/>
              </a:rPr>
              <a:t>به نور آفتاب </a:t>
            </a:r>
            <a:r>
              <a:rPr lang="fa-IR" sz="3200" dirty="0">
                <a:ln w="18415" cmpd="sng">
                  <a:noFill/>
                  <a:prstDash val="solid"/>
                </a:ln>
                <a:cs typeface="B Titr" pitchFamily="2" charset="-78"/>
              </a:rPr>
              <a:t>و </a:t>
            </a:r>
            <a:r>
              <a:rPr lang="fa-IR" sz="3200" u="sng" dirty="0">
                <a:ln w="18415" cmpd="sng">
                  <a:noFill/>
                  <a:prstDash val="solid"/>
                </a:ln>
                <a:cs typeface="B Titr" pitchFamily="2" charset="-78"/>
              </a:rPr>
              <a:t>واکنش های </a:t>
            </a:r>
            <a:r>
              <a:rPr lang="fa-IR" sz="3200" u="sng" dirty="0" smtClean="0">
                <a:ln w="18415" cmpd="sng">
                  <a:noFill/>
                  <a:prstDash val="solid"/>
                </a:ln>
                <a:cs typeface="B Titr" pitchFamily="2" charset="-78"/>
              </a:rPr>
              <a:t>آلرژیکی</a:t>
            </a:r>
            <a:endParaRPr lang="fa-IR" sz="3200" u="sng" dirty="0">
              <a:ln w="18415" cmpd="sng">
                <a:noFill/>
                <a:prstDash val="solid"/>
              </a:ln>
              <a:cs typeface="B Titr" pitchFamily="2" charset="-78"/>
            </a:endParaRPr>
          </a:p>
        </p:txBody>
      </p:sp>
      <p:sp>
        <p:nvSpPr>
          <p:cNvPr id="9" name="Rectangle 8"/>
          <p:cNvSpPr/>
          <p:nvPr/>
        </p:nvSpPr>
        <p:spPr>
          <a:xfrm>
            <a:off x="1002890" y="4203412"/>
            <a:ext cx="708660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B Titr" pitchFamily="2" charset="-78"/>
              </a:rPr>
              <a:t>از مصرف خودسرانه آنتی بیوتیک ها بپرهیزید.</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73290919"/>
      </p:ext>
    </p:extLst>
  </p:cSld>
  <p:clrMapOvr>
    <a:masterClrMapping/>
  </p:clrMapOvr>
  <mc:AlternateContent xmlns:mc="http://schemas.openxmlformats.org/markup-compatibility/2006" xmlns:p14="http://schemas.microsoft.com/office/powerpoint/2010/main">
    <mc:Choice Requires="p14">
      <p:transition spd="slow" p14:dur="1500" advTm="17421">
        <p:split orient="vert"/>
      </p:transition>
    </mc:Choice>
    <mc:Fallback xmlns="">
      <p:transition spd="slow" advTm="17421">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Title 1"/>
          <p:cNvSpPr>
            <a:spLocks noGrp="1"/>
          </p:cNvSpPr>
          <p:nvPr>
            <p:ph type="title"/>
          </p:nvPr>
        </p:nvSpPr>
        <p:spPr>
          <a:xfrm>
            <a:off x="304800" y="228600"/>
            <a:ext cx="8458200" cy="4572000"/>
          </a:xfrm>
        </p:spPr>
        <p:txBody>
          <a:bodyPr>
            <a:noAutofit/>
          </a:bodyPr>
          <a:lstStyle/>
          <a:p>
            <a:pPr lvl="0" rtl="1">
              <a:lnSpc>
                <a:spcPct val="150000"/>
              </a:lnSpc>
              <a:tabLst>
                <a:tab pos="3082925" algn="l"/>
              </a:tabLst>
            </a:pPr>
            <a:r>
              <a:rPr lang="fa-IR" sz="3400" dirty="0">
                <a:ln w="18415" cmpd="sng">
                  <a:solidFill>
                    <a:schemeClr val="accent2">
                      <a:lumMod val="50000"/>
                    </a:schemeClr>
                  </a:solidFill>
                  <a:prstDash val="solid"/>
                </a:ln>
                <a:solidFill>
                  <a:srgbClr val="C00000"/>
                </a:solidFill>
                <a:effectLst>
                  <a:outerShdw blurRad="50800" dist="38100" dir="8100000" algn="tr" rotWithShape="0">
                    <a:prstClr val="black">
                      <a:alpha val="40000"/>
                    </a:prstClr>
                  </a:outerShdw>
                </a:effectLst>
                <a:cs typeface="B Titr" pitchFamily="2" charset="-78"/>
              </a:rPr>
              <a:t>اغلب آنتی بیوتیک ها </a:t>
            </a:r>
            <a:r>
              <a:rPr lang="fa-IR" sz="3400" dirty="0">
                <a:ln w="18415" cmpd="sng">
                  <a:solidFill>
                    <a:schemeClr val="accent5">
                      <a:lumMod val="75000"/>
                    </a:schemeClr>
                  </a:solidFill>
                  <a:prstDash val="solid"/>
                </a:ln>
                <a:effectLst>
                  <a:outerShdw blurRad="50800" dist="38100" dir="8100000" algn="tr" rotWithShape="0">
                    <a:prstClr val="black">
                      <a:alpha val="40000"/>
                    </a:prstClr>
                  </a:outerShdw>
                </a:effectLst>
                <a:cs typeface="B Titr" pitchFamily="2" charset="-78"/>
              </a:rPr>
              <a:t>به دلیل مشکلات گوارشی </a:t>
            </a:r>
            <a:r>
              <a:rPr lang="fa-IR" sz="3400" dirty="0" smtClean="0">
                <a:ln w="18415" cmpd="sng">
                  <a:solidFill>
                    <a:schemeClr val="accent5">
                      <a:lumMod val="75000"/>
                    </a:schemeClr>
                  </a:solidFill>
                  <a:prstDash val="solid"/>
                </a:ln>
                <a:effectLst>
                  <a:outerShdw blurRad="50800" dist="38100" dir="8100000" algn="tr" rotWithShape="0">
                    <a:prstClr val="black">
                      <a:alpha val="40000"/>
                    </a:prstClr>
                  </a:outerShdw>
                </a:effectLst>
                <a:cs typeface="B Titr" pitchFamily="2" charset="-78"/>
              </a:rPr>
              <a:t>که ایجاد می </a:t>
            </a:r>
            <a:r>
              <a:rPr lang="fa-IR" sz="3400" dirty="0">
                <a:ln w="18415" cmpd="sng">
                  <a:solidFill>
                    <a:schemeClr val="accent5">
                      <a:lumMod val="75000"/>
                    </a:schemeClr>
                  </a:solidFill>
                  <a:prstDash val="solid"/>
                </a:ln>
                <a:effectLst>
                  <a:outerShdw blurRad="50800" dist="38100" dir="8100000" algn="tr" rotWithShape="0">
                    <a:prstClr val="black">
                      <a:alpha val="40000"/>
                    </a:prstClr>
                  </a:outerShdw>
                </a:effectLst>
                <a:cs typeface="B Titr" pitchFamily="2" charset="-78"/>
              </a:rPr>
              <a:t>کنند بهتر است پس از غذا مصرف شوند. اما برخی از آنها نیز باید با معده خالی مصرف شوند تا اثرات درمانی بیشتری داشته باشند. حتما در این مورد از پزشک یا داروساز سوال کنید.</a:t>
            </a:r>
            <a:endParaRPr lang="en-US" sz="3400" dirty="0">
              <a:ln w="18415" cmpd="sng">
                <a:solidFill>
                  <a:schemeClr val="accent5">
                    <a:lumMod val="75000"/>
                  </a:schemeClr>
                </a:solidFill>
                <a:prstDash val="solid"/>
              </a:ln>
              <a:effectLst>
                <a:outerShdw blurRad="50800" dist="38100" dir="8100000" algn="tr" rotWithShape="0">
                  <a:prstClr val="black">
                    <a:alpha val="40000"/>
                  </a:prstClr>
                </a:outerShdw>
              </a:effectLst>
              <a:cs typeface="B Titr" pitchFamily="2" charset="-78"/>
            </a:endParaRPr>
          </a:p>
        </p:txBody>
      </p:sp>
    </p:spTree>
    <p:extLst>
      <p:ext uri="{BB962C8B-B14F-4D97-AF65-F5344CB8AC3E}">
        <p14:creationId xmlns:p14="http://schemas.microsoft.com/office/powerpoint/2010/main" val="3967696300"/>
      </p:ext>
    </p:extLst>
  </p:cSld>
  <p:clrMapOvr>
    <a:masterClrMapping/>
  </p:clrMapOvr>
  <mc:AlternateContent xmlns:mc="http://schemas.openxmlformats.org/markup-compatibility/2006" xmlns:p14="http://schemas.microsoft.com/office/powerpoint/2010/main">
    <mc:Choice Requires="p14">
      <p:transition spd="slow" p14:dur="1500" advTm="19166">
        <p:split orient="vert"/>
      </p:transition>
    </mc:Choice>
    <mc:Fallback xmlns="">
      <p:transition spd="slow" advTm="19166">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6378"/>
          <a:stretch/>
        </p:blipFill>
        <p:spPr>
          <a:xfrm>
            <a:off x="3995260" y="0"/>
            <a:ext cx="5148739" cy="6858000"/>
          </a:xfrm>
          <a:prstGeom prst="rect">
            <a:avLst/>
          </a:prstGeom>
        </p:spPr>
      </p:pic>
      <p:sp>
        <p:nvSpPr>
          <p:cNvPr id="2" name="Title 1"/>
          <p:cNvSpPr>
            <a:spLocks noGrp="1"/>
          </p:cNvSpPr>
          <p:nvPr>
            <p:ph type="title"/>
          </p:nvPr>
        </p:nvSpPr>
        <p:spPr>
          <a:xfrm>
            <a:off x="228880" y="-76200"/>
            <a:ext cx="4114520" cy="4109546"/>
          </a:xfrm>
        </p:spPr>
        <p:txBody>
          <a:bodyPr>
            <a:noAutofit/>
            <a:scene3d>
              <a:camera prst="orthographicFront"/>
              <a:lightRig rig="threePt" dir="t"/>
            </a:scene3d>
            <a:sp3d extrusionH="57150">
              <a:bevelT w="38100" h="38100" prst="angle"/>
            </a:sp3d>
          </a:bodyPr>
          <a:lstStyle/>
          <a:p>
            <a:pPr lvl="0" rtl="1">
              <a:lnSpc>
                <a:spcPct val="150000"/>
              </a:lnSpc>
              <a:tabLst>
                <a:tab pos="3082925" algn="l"/>
              </a:tabLst>
            </a:pPr>
            <a:r>
              <a:rPr lang="fa-IR" sz="3100" dirty="0">
                <a:ln w="18415" cmpd="sng">
                  <a:noFill/>
                  <a:prstDash val="solid"/>
                </a:ln>
                <a:solidFill>
                  <a:srgbClr val="0070C0"/>
                </a:solidFill>
                <a:effectLst>
                  <a:reflection blurRad="6350" stA="55000" endA="300" endPos="45500" dir="5400000" sy="-100000" algn="bl" rotWithShape="0"/>
                </a:effectLst>
                <a:cs typeface="B Titr" pitchFamily="2" charset="-78"/>
              </a:rPr>
              <a:t>عوارض </a:t>
            </a:r>
            <a:r>
              <a:rPr lang="fa-IR" sz="3100" dirty="0" smtClean="0">
                <a:ln w="18415" cmpd="sng">
                  <a:noFill/>
                  <a:prstDash val="solid"/>
                </a:ln>
                <a:solidFill>
                  <a:srgbClr val="0070C0"/>
                </a:solidFill>
                <a:effectLst>
                  <a:reflection blurRad="6350" stA="55000" endA="300" endPos="45500" dir="5400000" sy="-100000" algn="bl" rotWithShape="0"/>
                </a:effectLst>
                <a:cs typeface="B Titr" pitchFamily="2" charset="-78"/>
              </a:rPr>
              <a:t>آنتی بیوتیک </a:t>
            </a:r>
            <a:r>
              <a:rPr lang="fa-IR" sz="3100" dirty="0">
                <a:ln w="18415" cmpd="sng">
                  <a:noFill/>
                  <a:prstDash val="solid"/>
                </a:ln>
                <a:solidFill>
                  <a:srgbClr val="0070C0"/>
                </a:solidFill>
                <a:effectLst>
                  <a:reflection blurRad="6350" stA="55000" endA="300" endPos="45500" dir="5400000" sy="-100000" algn="bl" rotWithShape="0"/>
                </a:effectLst>
                <a:cs typeface="B Titr" pitchFamily="2" charset="-78"/>
              </a:rPr>
              <a:t>ها عمدتاً شامل ناراحتی های گوارشی ، تهوع، اسهال یا مدفوع  نرم  است. </a:t>
            </a:r>
            <a:endParaRPr lang="en-US" sz="3100" dirty="0">
              <a:ln w="18415" cmpd="sng">
                <a:noFill/>
                <a:prstDash val="solid"/>
              </a:ln>
              <a:solidFill>
                <a:srgbClr val="0070C0"/>
              </a:solidFill>
              <a:effectLst>
                <a:reflection blurRad="6350" stA="55000" endA="300" endPos="45500" dir="5400000" sy="-100000" algn="bl" rotWithShape="0"/>
              </a:effectLst>
              <a:cs typeface="B Titr" pitchFamily="2" charset="-78"/>
            </a:endParaRPr>
          </a:p>
        </p:txBody>
      </p:sp>
      <p:sp>
        <p:nvSpPr>
          <p:cNvPr id="6" name="Rectangle 5"/>
          <p:cNvSpPr/>
          <p:nvPr/>
        </p:nvSpPr>
        <p:spPr>
          <a:xfrm>
            <a:off x="246993" y="3817203"/>
            <a:ext cx="4096127"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در صورت داشتن عوارض جانبی باید با پزشک تماس گرفت.</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Tree>
    <p:extLst>
      <p:ext uri="{BB962C8B-B14F-4D97-AF65-F5344CB8AC3E}">
        <p14:creationId xmlns:p14="http://schemas.microsoft.com/office/powerpoint/2010/main" val="1574963567"/>
      </p:ext>
    </p:extLst>
  </p:cSld>
  <p:clrMapOvr>
    <a:masterClrMapping/>
  </p:clrMapOvr>
  <mc:AlternateContent xmlns:mc="http://schemas.openxmlformats.org/markup-compatibility/2006" xmlns:p14="http://schemas.microsoft.com/office/powerpoint/2010/main">
    <mc:Choice Requires="p14">
      <p:transition spd="slow" p14:dur="1500" advTm="17169">
        <p:split orient="vert"/>
      </p:transition>
    </mc:Choice>
    <mc:Fallback xmlns="">
      <p:transition spd="slow" advTm="17169">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200400"/>
            <a:ext cx="3124200" cy="31242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034" r="6390"/>
          <a:stretch/>
        </p:blipFill>
        <p:spPr>
          <a:xfrm>
            <a:off x="1752599" y="4490962"/>
            <a:ext cx="1621221" cy="11478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83" y="3119541"/>
            <a:ext cx="2109372" cy="1687497"/>
          </a:xfrm>
          <a:prstGeom prst="rect">
            <a:avLst/>
          </a:prstGeom>
        </p:spPr>
      </p:pic>
      <p:sp>
        <p:nvSpPr>
          <p:cNvPr id="2" name="Title 1"/>
          <p:cNvSpPr>
            <a:spLocks noGrp="1"/>
          </p:cNvSpPr>
          <p:nvPr>
            <p:ph type="title"/>
          </p:nvPr>
        </p:nvSpPr>
        <p:spPr>
          <a:xfrm>
            <a:off x="304800" y="457200"/>
            <a:ext cx="8610600" cy="3200400"/>
          </a:xfrm>
        </p:spPr>
        <p:txBody>
          <a:bodyPr>
            <a:normAutofit/>
          </a:bodyPr>
          <a:lstStyle/>
          <a:p>
            <a:pPr lvl="0" rtl="1">
              <a:lnSpc>
                <a:spcPct val="150000"/>
              </a:lnSpc>
              <a:tabLst>
                <a:tab pos="3082925" algn="l"/>
              </a:tabLst>
            </a:pPr>
            <a:r>
              <a:rPr lang="fa-IR" sz="3000" dirty="0">
                <a:ln w="18415" cmpd="sng">
                  <a:noFill/>
                  <a:prstDash val="solid"/>
                </a:ln>
                <a:effectLst>
                  <a:glow rad="63500">
                    <a:schemeClr val="accent1">
                      <a:satMod val="175000"/>
                      <a:alpha val="40000"/>
                    </a:schemeClr>
                  </a:glow>
                </a:effectLst>
                <a:cs typeface="B Titr" pitchFamily="2" charset="-78"/>
              </a:rPr>
              <a:t>مصرف همزمان لبنیات و مکمل های حاوی آهن ، روی و منیزیم با آنتی بیوتیک ها  اثرگزاری آنتی بیوتیک ها را کاهش می دهد. بهترین فاصله زمانی مصرف آنتی بیوتیک ها و سایر مکمل های دارویی حداقل 3 ساعت است.</a:t>
            </a:r>
            <a:endParaRPr lang="en-US" sz="3000" dirty="0">
              <a:ln w="18415" cmpd="sng">
                <a:noFill/>
                <a:prstDash val="solid"/>
              </a:ln>
              <a:effectLst>
                <a:glow rad="63500">
                  <a:schemeClr val="accent1">
                    <a:satMod val="175000"/>
                    <a:alpha val="40000"/>
                  </a:schemeClr>
                </a:glow>
              </a:effectLst>
              <a:cs typeface="B Titr" pitchFamily="2" charset="-78"/>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6897" r="13793"/>
          <a:stretch/>
        </p:blipFill>
        <p:spPr>
          <a:xfrm>
            <a:off x="3373821" y="3977640"/>
            <a:ext cx="2112579" cy="1661160"/>
          </a:xfrm>
          <a:prstGeom prst="rect">
            <a:avLst/>
          </a:prstGeom>
        </p:spPr>
      </p:pic>
    </p:spTree>
    <p:extLst>
      <p:ext uri="{BB962C8B-B14F-4D97-AF65-F5344CB8AC3E}">
        <p14:creationId xmlns:p14="http://schemas.microsoft.com/office/powerpoint/2010/main" val="2973156798"/>
      </p:ext>
    </p:extLst>
  </p:cSld>
  <p:clrMapOvr>
    <a:masterClrMapping/>
  </p:clrMapOvr>
  <mc:AlternateContent xmlns:mc="http://schemas.openxmlformats.org/markup-compatibility/2006" xmlns:p14="http://schemas.microsoft.com/office/powerpoint/2010/main">
    <mc:Choice Requires="p14">
      <p:transition spd="slow" p14:dur="1500" advTm="19672">
        <p:split orient="vert"/>
      </p:transition>
    </mc:Choice>
    <mc:Fallback xmlns="">
      <p:transition spd="slow" advTm="19672">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36" y="859466"/>
            <a:ext cx="8260672" cy="779570"/>
          </a:xfrm>
        </p:spPr>
        <p:txBody>
          <a:bodyPr/>
          <a:lstStyle/>
          <a:p>
            <a:pPr algn="ctr" rtl="1"/>
            <a:r>
              <a:rPr lang="fa-IR" sz="4050" b="1" dirty="0">
                <a:solidFill>
                  <a:srgbClr val="FF0000"/>
                </a:solidFill>
              </a:rPr>
              <a:t>مقدمه</a:t>
            </a:r>
            <a:endParaRPr lang="en-US" b="1" dirty="0">
              <a:solidFill>
                <a:srgbClr val="FF0000"/>
              </a:solidFill>
            </a:endParaRPr>
          </a:p>
        </p:txBody>
      </p:sp>
      <p:sp>
        <p:nvSpPr>
          <p:cNvPr id="4" name="Content Placeholder 3"/>
          <p:cNvSpPr>
            <a:spLocks noGrp="1"/>
          </p:cNvSpPr>
          <p:nvPr>
            <p:ph idx="1"/>
          </p:nvPr>
        </p:nvSpPr>
        <p:spPr>
          <a:xfrm>
            <a:off x="3772668" y="2151220"/>
            <a:ext cx="4185181" cy="3645422"/>
          </a:xfrm>
        </p:spPr>
        <p:txBody>
          <a:bodyPr>
            <a:normAutofit/>
          </a:bodyPr>
          <a:lstStyle/>
          <a:p>
            <a:pPr marL="0" indent="0" algn="just" rtl="1">
              <a:buNone/>
            </a:pPr>
            <a:r>
              <a:rPr lang="fa-IR" sz="2100" b="1" dirty="0">
                <a:cs typeface="+mj-cs"/>
              </a:rPr>
              <a:t>به علت اینکه منابع مالی و بودجه سیستم هاي بهداشتی محدود است و قسمت عمده اي از این بودجه صرف تهیه و تامین دارو می شود ، می توان با تجویز و مصرف منطقی داروها تا مقدار زیادي از اتلاف سرمایه ملی جلوگیري کرد.</a:t>
            </a:r>
            <a:endParaRPr lang="en-US" sz="2100" b="1" dirty="0">
              <a:cs typeface="+mj-cs"/>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4</a:t>
            </a:fld>
            <a:endParaRPr lang="en-US" dirty="0"/>
          </a:p>
        </p:txBody>
      </p:sp>
      <p:pic>
        <p:nvPicPr>
          <p:cNvPr id="6" name="Picture 5" descr="154.jpg"/>
          <p:cNvPicPr>
            <a:picLocks noChangeAspect="1"/>
          </p:cNvPicPr>
          <p:nvPr/>
        </p:nvPicPr>
        <p:blipFill>
          <a:blip r:embed="rId3"/>
          <a:stretch>
            <a:fillRect/>
          </a:stretch>
        </p:blipFill>
        <p:spPr>
          <a:xfrm>
            <a:off x="157398" y="5382409"/>
            <a:ext cx="479459" cy="6183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8" y="2424795"/>
            <a:ext cx="3545489" cy="2514906"/>
          </a:xfrm>
          <a:prstGeom prst="rect">
            <a:avLst/>
          </a:prstGeom>
        </p:spPr>
      </p:pic>
    </p:spTree>
    <p:extLst>
      <p:ext uri="{BB962C8B-B14F-4D97-AF65-F5344CB8AC3E}">
        <p14:creationId xmlns:p14="http://schemas.microsoft.com/office/powerpoint/2010/main" val="270083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
        <p:nvSpPr>
          <p:cNvPr id="2" name="Title 1"/>
          <p:cNvSpPr>
            <a:spLocks noGrp="1"/>
          </p:cNvSpPr>
          <p:nvPr>
            <p:ph type="title"/>
          </p:nvPr>
        </p:nvSpPr>
        <p:spPr>
          <a:xfrm>
            <a:off x="4419600" y="266700"/>
            <a:ext cx="4610100" cy="5905500"/>
          </a:xfrm>
        </p:spPr>
        <p:txBody>
          <a:bodyPr>
            <a:normAutofit/>
          </a:bodyPr>
          <a:lstStyle/>
          <a:p>
            <a:pPr lvl="0" rtl="1">
              <a:lnSpc>
                <a:spcPct val="150000"/>
              </a:lnSpc>
              <a:tabLst>
                <a:tab pos="3082925" algn="l"/>
              </a:tabLst>
            </a:pPr>
            <a:r>
              <a:rPr lang="fa-IR" sz="3000" dirty="0">
                <a:ln w="18415" cmpd="sng">
                  <a:noFill/>
                  <a:prstDash val="solid"/>
                </a:ln>
                <a:solidFill>
                  <a:schemeClr val="bg1"/>
                </a:solidFill>
                <a:effectLst>
                  <a:glow rad="101600">
                    <a:schemeClr val="tx1">
                      <a:alpha val="60000"/>
                    </a:schemeClr>
                  </a:glow>
                </a:effectLst>
                <a:cs typeface="B Titr" pitchFamily="2" charset="-78"/>
              </a:rPr>
              <a:t>بهترین مایع برای مصرف </a:t>
            </a:r>
            <a:r>
              <a:rPr lang="en-US" sz="3000" dirty="0" smtClean="0">
                <a:ln w="18415" cmpd="sng">
                  <a:noFill/>
                  <a:prstDash val="solid"/>
                </a:ln>
                <a:solidFill>
                  <a:schemeClr val="bg1"/>
                </a:solidFill>
                <a:effectLst>
                  <a:glow rad="101600">
                    <a:schemeClr val="tx1">
                      <a:alpha val="60000"/>
                    </a:schemeClr>
                  </a:glow>
                </a:effectLst>
                <a:cs typeface="B Titr" pitchFamily="2" charset="-78"/>
              </a:rPr>
              <a:t/>
            </a:r>
            <a:br>
              <a:rPr lang="en-US" sz="3000" dirty="0" smtClean="0">
                <a:ln w="18415" cmpd="sng">
                  <a:noFill/>
                  <a:prstDash val="solid"/>
                </a:ln>
                <a:solidFill>
                  <a:schemeClr val="bg1"/>
                </a:solidFill>
                <a:effectLst>
                  <a:glow rad="101600">
                    <a:schemeClr val="tx1">
                      <a:alpha val="60000"/>
                    </a:schemeClr>
                  </a:glow>
                </a:effectLst>
                <a:cs typeface="B Titr" pitchFamily="2" charset="-78"/>
              </a:rPr>
            </a:br>
            <a:r>
              <a:rPr lang="fa-IR" sz="3000" dirty="0" smtClean="0">
                <a:ln w="18415" cmpd="sng">
                  <a:noFill/>
                  <a:prstDash val="solid"/>
                </a:ln>
                <a:solidFill>
                  <a:schemeClr val="bg1"/>
                </a:solidFill>
                <a:effectLst>
                  <a:glow rad="101600">
                    <a:schemeClr val="tx1">
                      <a:alpha val="60000"/>
                    </a:schemeClr>
                  </a:glow>
                </a:effectLst>
                <a:cs typeface="B Titr" pitchFamily="2" charset="-78"/>
              </a:rPr>
              <a:t>آنتی </a:t>
            </a:r>
            <a:r>
              <a:rPr lang="fa-IR" sz="3000" dirty="0">
                <a:ln w="18415" cmpd="sng">
                  <a:noFill/>
                  <a:prstDash val="solid"/>
                </a:ln>
                <a:solidFill>
                  <a:schemeClr val="bg1"/>
                </a:solidFill>
                <a:effectLst>
                  <a:glow rad="101600">
                    <a:schemeClr val="tx1">
                      <a:alpha val="60000"/>
                    </a:schemeClr>
                  </a:glow>
                </a:effectLst>
                <a:cs typeface="B Titr" pitchFamily="2" charset="-78"/>
              </a:rPr>
              <a:t>بیوتیک </a:t>
            </a:r>
            <a:r>
              <a:rPr lang="fa-IR" sz="3000" dirty="0" smtClean="0">
                <a:ln w="18415" cmpd="sng">
                  <a:noFill/>
                  <a:prstDash val="solid"/>
                </a:ln>
                <a:solidFill>
                  <a:schemeClr val="bg1"/>
                </a:solidFill>
                <a:effectLst>
                  <a:glow rad="101600">
                    <a:schemeClr val="tx1">
                      <a:alpha val="60000"/>
                    </a:schemeClr>
                  </a:glow>
                </a:effectLst>
                <a:cs typeface="B Titr" pitchFamily="2" charset="-78"/>
              </a:rPr>
              <a:t>ها ، </a:t>
            </a:r>
            <a:r>
              <a:rPr lang="fa-IR" sz="3000" dirty="0">
                <a:ln w="18415" cmpd="sng">
                  <a:noFill/>
                  <a:prstDash val="solid"/>
                </a:ln>
                <a:solidFill>
                  <a:schemeClr val="bg1"/>
                </a:solidFill>
                <a:effectLst>
                  <a:glow rad="101600">
                    <a:schemeClr val="tx1">
                      <a:alpha val="60000"/>
                    </a:schemeClr>
                  </a:glow>
                </a:effectLst>
                <a:cs typeface="B Titr" pitchFamily="2" charset="-78"/>
              </a:rPr>
              <a:t>آب است اغلب آنتی بیوتیک ها بهتر است با شیر، آبمیوه، چای و نوشابه مصرف نشوند.</a:t>
            </a:r>
            <a:endParaRPr lang="en-US" sz="3000" dirty="0">
              <a:ln w="18415" cmpd="sng">
                <a:noFill/>
                <a:prstDash val="solid"/>
              </a:ln>
              <a:solidFill>
                <a:schemeClr val="bg1"/>
              </a:solidFill>
              <a:effectLst>
                <a:glow rad="101600">
                  <a:schemeClr val="tx1">
                    <a:alpha val="60000"/>
                  </a:schemeClr>
                </a:glow>
              </a:effectLst>
              <a:cs typeface="B Titr" pitchFamily="2" charset="-78"/>
            </a:endParaRPr>
          </a:p>
        </p:txBody>
      </p:sp>
    </p:spTree>
    <p:extLst>
      <p:ext uri="{BB962C8B-B14F-4D97-AF65-F5344CB8AC3E}">
        <p14:creationId xmlns:p14="http://schemas.microsoft.com/office/powerpoint/2010/main" val="2701287699"/>
      </p:ext>
    </p:extLst>
  </p:cSld>
  <p:clrMapOvr>
    <a:masterClrMapping/>
  </p:clrMapOvr>
  <mc:AlternateContent xmlns:mc="http://schemas.openxmlformats.org/markup-compatibility/2006" xmlns:p14="http://schemas.microsoft.com/office/powerpoint/2010/main">
    <mc:Choice Requires="p14">
      <p:transition spd="slow" p14:dur="1500" advTm="16391">
        <p:split orient="vert"/>
      </p:transition>
    </mc:Choice>
    <mc:Fallback xmlns="">
      <p:transition spd="slow" advTm="16391">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190500" y="381000"/>
            <a:ext cx="8877300" cy="3657600"/>
          </a:xfrm>
        </p:spPr>
        <p:txBody>
          <a:bodyPr>
            <a:noAutofit/>
          </a:bodyPr>
          <a:lstStyle/>
          <a:p>
            <a:pPr lvl="0" rtl="1">
              <a:lnSpc>
                <a:spcPct val="150000"/>
              </a:lnSpc>
              <a:tabLst>
                <a:tab pos="3082925" algn="l"/>
              </a:tabLst>
            </a:pPr>
            <a:r>
              <a:rPr lang="fa-IR" sz="3600" dirty="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rPr>
              <a:t>مصرف همزمان الکل با بسیاری از داروها باعث کاهش یا افزایش اثرات دارو و ایجاد عوارض ناخواسته دارویی </a:t>
            </a:r>
            <a:r>
              <a:rPr lang="fa-IR" sz="3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rPr>
              <a:t> می </a:t>
            </a:r>
            <a:r>
              <a:rPr lang="fa-IR" sz="3600" dirty="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rPr>
              <a:t>شود. لازم است بیماران، پزشک یا داروساز را نسبت به مصرف الکل </a:t>
            </a:r>
            <a:r>
              <a:rPr lang="fa-IR" sz="3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rPr>
              <a:t>مطلع نمایند.</a:t>
            </a:r>
            <a:endParaRPr lang="en-US" sz="3600" dirty="0">
              <a:ln w="18415" cmpd="sng">
                <a:solidFill>
                  <a:srgbClr val="FFFFFF"/>
                </a:solidFill>
                <a:prstDash val="solid"/>
              </a:ln>
              <a:solidFill>
                <a:srgbClr val="FFFFFF"/>
              </a:solidFill>
              <a:effectLst>
                <a:outerShdw blurRad="50800" dist="38100" dir="5400000" algn="t" rotWithShape="0">
                  <a:prstClr val="black">
                    <a:alpha val="40000"/>
                  </a:prstClr>
                </a:outerShdw>
              </a:effectLst>
              <a:cs typeface="B Titr" pitchFamily="2" charset="-78"/>
            </a:endParaRPr>
          </a:p>
        </p:txBody>
      </p:sp>
    </p:spTree>
    <p:extLst>
      <p:ext uri="{BB962C8B-B14F-4D97-AF65-F5344CB8AC3E}">
        <p14:creationId xmlns:p14="http://schemas.microsoft.com/office/powerpoint/2010/main" val="3721816183"/>
      </p:ext>
    </p:extLst>
  </p:cSld>
  <p:clrMapOvr>
    <a:masterClrMapping/>
  </p:clrMapOvr>
  <mc:AlternateContent xmlns:mc="http://schemas.openxmlformats.org/markup-compatibility/2006" xmlns:p14="http://schemas.microsoft.com/office/powerpoint/2010/main">
    <mc:Choice Requires="p14">
      <p:transition spd="slow" p14:dur="1500" advTm="18781">
        <p:split orient="vert"/>
      </p:transition>
    </mc:Choice>
    <mc:Fallback xmlns="">
      <p:transition spd="slow" advTm="18781">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827" t="24135" b="-138"/>
          <a:stretch/>
        </p:blipFill>
        <p:spPr>
          <a:xfrm>
            <a:off x="0" y="3505200"/>
            <a:ext cx="9144000" cy="3371192"/>
          </a:xfrm>
          <a:prstGeom prst="rect">
            <a:avLst/>
          </a:prstGeom>
        </p:spPr>
      </p:pic>
      <p:sp>
        <p:nvSpPr>
          <p:cNvPr id="6" name="Rectangle 5"/>
          <p:cNvSpPr/>
          <p:nvPr/>
        </p:nvSpPr>
        <p:spPr>
          <a:xfrm>
            <a:off x="0" y="0"/>
            <a:ext cx="9144000" cy="3389585"/>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4735" y="152400"/>
            <a:ext cx="8816865" cy="3200400"/>
          </a:xfrm>
        </p:spPr>
        <p:txBody>
          <a:bodyPr>
            <a:no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lvl="0" rtl="1">
              <a:lnSpc>
                <a:spcPct val="150000"/>
              </a:lnSpc>
              <a:tabLst>
                <a:tab pos="3082925" algn="l"/>
              </a:tabLst>
            </a:pPr>
            <a:r>
              <a:rPr lang="fa-IR" sz="2800" b="1" spc="50" dirty="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rPr>
              <a:t>با مصرف آنتی بیوتیک ها در خانم های باردار ممکن است از جفت عبور نموده و به جنین آسیب برسانند. مصرف آنتی بیوتیک در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rPr>
              <a:t> </a:t>
            </a:r>
            <a:r>
              <a:rPr lang="fa-IR" sz="2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rPr>
              <a:t>شیر </a:t>
            </a:r>
            <a:r>
              <a:rPr lang="fa-IR" sz="2800" b="1" spc="50" dirty="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rPr>
              <a:t>دهی نیز ممکن است از شیر عبور کرده به نوزاد صدماتی را وارد نماید. حتما پزشک را در جریان بارداری  و شیردهی قرار دهید.</a:t>
            </a:r>
            <a:endParaRPr lang="en-US" sz="2800" b="1" spc="50" dirty="0">
              <a:ln w="11430"/>
              <a:gradFill>
                <a:gsLst>
                  <a:gs pos="25000">
                    <a:schemeClr val="accent2">
                      <a:satMod val="155000"/>
                    </a:schemeClr>
                  </a:gs>
                  <a:gs pos="100000">
                    <a:schemeClr val="accent2">
                      <a:shade val="45000"/>
                      <a:satMod val="165000"/>
                    </a:schemeClr>
                  </a:gs>
                </a:gsLst>
                <a:lin ang="5400000"/>
              </a:gradFill>
              <a:effectLst>
                <a:glow rad="101600">
                  <a:schemeClr val="bg1">
                    <a:alpha val="60000"/>
                  </a:schemeClr>
                </a:glow>
                <a:innerShdw blurRad="63500" dist="50800" dir="8100000">
                  <a:prstClr val="black">
                    <a:alpha val="50000"/>
                  </a:prstClr>
                </a:innerShdw>
              </a:effectLst>
              <a:cs typeface="B Titr" pitchFamily="2" charset="-78"/>
            </a:endParaRPr>
          </a:p>
        </p:txBody>
      </p:sp>
    </p:spTree>
    <p:extLst>
      <p:ext uri="{BB962C8B-B14F-4D97-AF65-F5344CB8AC3E}">
        <p14:creationId xmlns:p14="http://schemas.microsoft.com/office/powerpoint/2010/main" val="2413079477"/>
      </p:ext>
    </p:extLst>
  </p:cSld>
  <p:clrMapOvr>
    <a:masterClrMapping/>
  </p:clrMapOvr>
  <mc:AlternateContent xmlns:mc="http://schemas.openxmlformats.org/markup-compatibility/2006" xmlns:p14="http://schemas.microsoft.com/office/powerpoint/2010/main">
    <mc:Choice Requires="p14">
      <p:transition spd="slow" p14:dur="1500" advTm="17481">
        <p:split orient="vert"/>
      </p:transition>
    </mc:Choice>
    <mc:Fallback xmlns="">
      <p:transition spd="slow" advTm="17481">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209030"/>
          </a:xfrm>
          <a:prstGeom prst="rect">
            <a:avLst/>
          </a:prstGeom>
        </p:spPr>
      </p:pic>
      <p:sp>
        <p:nvSpPr>
          <p:cNvPr id="2" name="Title 1"/>
          <p:cNvSpPr>
            <a:spLocks noGrp="1"/>
          </p:cNvSpPr>
          <p:nvPr>
            <p:ph type="title"/>
          </p:nvPr>
        </p:nvSpPr>
        <p:spPr>
          <a:xfrm>
            <a:off x="108621" y="2904695"/>
            <a:ext cx="8610600" cy="3200400"/>
          </a:xfrm>
        </p:spPr>
        <p:txBody>
          <a:bodyPr>
            <a:normAutofit/>
          </a:bodyPr>
          <a:lstStyle/>
          <a:p>
            <a:pPr lvl="0" rtl="1">
              <a:lnSpc>
                <a:spcPct val="150000"/>
              </a:lnSpc>
              <a:tabLst>
                <a:tab pos="3082925" algn="l"/>
              </a:tabLst>
            </a:pPr>
            <a:r>
              <a:rPr lang="fa-IR" sz="3000" dirty="0">
                <a:ln w="18415" cmpd="sng">
                  <a:solidFill>
                    <a:schemeClr val="accent6">
                      <a:lumMod val="50000"/>
                    </a:schemeClr>
                  </a:solidFill>
                  <a:prstDash val="solid"/>
                </a:ln>
                <a:solidFill>
                  <a:schemeClr val="accent6">
                    <a:lumMod val="75000"/>
                  </a:schemeClr>
                </a:solidFill>
                <a:effectLst>
                  <a:glow rad="228600">
                    <a:schemeClr val="accent6">
                      <a:lumMod val="60000"/>
                      <a:lumOff val="40000"/>
                      <a:alpha val="40000"/>
                    </a:schemeClr>
                  </a:glow>
                </a:effectLst>
                <a:cs typeface="B Titr" pitchFamily="2" charset="-78"/>
              </a:rPr>
              <a:t>بیماران بایستی پزشک را در جریان حساسیت های دارویی ،  بارداری و شیردهی ، مصرف سایر داروهای شیمیایی و گیاهی ، سایر بیماریها  وکلیه شرائط خاص خود  قرار دهند.</a:t>
            </a:r>
            <a:endParaRPr lang="en-US" sz="3000" dirty="0">
              <a:ln w="18415" cmpd="sng">
                <a:solidFill>
                  <a:schemeClr val="accent6">
                    <a:lumMod val="50000"/>
                  </a:schemeClr>
                </a:solidFill>
                <a:prstDash val="solid"/>
              </a:ln>
              <a:solidFill>
                <a:schemeClr val="accent6">
                  <a:lumMod val="75000"/>
                </a:schemeClr>
              </a:solidFill>
              <a:effectLst>
                <a:glow rad="228600">
                  <a:schemeClr val="accent6">
                    <a:lumMod val="60000"/>
                    <a:lumOff val="40000"/>
                    <a:alpha val="40000"/>
                  </a:schemeClr>
                </a:glow>
              </a:effectLst>
              <a:cs typeface="B Titr" pitchFamily="2" charset="-78"/>
            </a:endParaRPr>
          </a:p>
        </p:txBody>
      </p:sp>
    </p:spTree>
    <p:extLst>
      <p:ext uri="{BB962C8B-B14F-4D97-AF65-F5344CB8AC3E}">
        <p14:creationId xmlns:p14="http://schemas.microsoft.com/office/powerpoint/2010/main" val="2756856095"/>
      </p:ext>
    </p:extLst>
  </p:cSld>
  <p:clrMapOvr>
    <a:masterClrMapping/>
  </p:clrMapOvr>
  <mc:AlternateContent xmlns:mc="http://schemas.openxmlformats.org/markup-compatibility/2006" xmlns:p14="http://schemas.microsoft.com/office/powerpoint/2010/main">
    <mc:Choice Requires="p14">
      <p:transition spd="slow" p14:dur="1500" advTm="20433">
        <p:split orient="vert"/>
      </p:transition>
    </mc:Choice>
    <mc:Fallback xmlns="">
      <p:transition spd="slow" advTm="20433">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7927"/>
            <a:ext cx="7239000" cy="857250"/>
          </a:xfrm>
        </p:spPr>
        <p:txBody>
          <a:bodyPr>
            <a:normAutofit/>
          </a:bodyPr>
          <a:lstStyle/>
          <a:p>
            <a:pPr algn="ctr" rtl="1"/>
            <a:r>
              <a:rPr lang="fa-IR" sz="3000" b="1" dirty="0">
                <a:solidFill>
                  <a:srgbClr val="FF0000"/>
                </a:solidFill>
              </a:rPr>
              <a:t>نتیجه گیری</a:t>
            </a:r>
            <a:endParaRPr lang="en-US" sz="3000" b="1" dirty="0">
              <a:solidFill>
                <a:srgbClr val="FF0000"/>
              </a:solidFill>
            </a:endParaRPr>
          </a:p>
        </p:txBody>
      </p:sp>
      <p:sp>
        <p:nvSpPr>
          <p:cNvPr id="4" name="Content Placeholder 3"/>
          <p:cNvSpPr>
            <a:spLocks noGrp="1"/>
          </p:cNvSpPr>
          <p:nvPr>
            <p:ph idx="1"/>
          </p:nvPr>
        </p:nvSpPr>
        <p:spPr>
          <a:xfrm>
            <a:off x="457200" y="1934922"/>
            <a:ext cx="7448909" cy="3774693"/>
          </a:xfrm>
        </p:spPr>
        <p:txBody>
          <a:bodyPr>
            <a:normAutofit/>
          </a:bodyPr>
          <a:lstStyle/>
          <a:p>
            <a:pPr algn="r" rtl="1"/>
            <a:r>
              <a:rPr lang="fa-IR" sz="2100" dirty="0">
                <a:cs typeface="B Nazanin" pitchFamily="2" charset="-78"/>
              </a:rPr>
              <a:t>استفاده از دارو آخرین مرحله در روند درمان بیماران است. </a:t>
            </a:r>
          </a:p>
          <a:p>
            <a:pPr algn="r" rtl="1"/>
            <a:r>
              <a:rPr lang="fa-IR" sz="2100" dirty="0">
                <a:cs typeface="B Nazanin" pitchFamily="2" charset="-78"/>
              </a:rPr>
              <a:t>ارتقا فرهنگ عامه مردم ازطریق</a:t>
            </a:r>
          </a:p>
          <a:p>
            <a:pPr marL="685800" indent="-685800" algn="just" rtl="1">
              <a:lnSpc>
                <a:spcPct val="90000"/>
              </a:lnSpc>
              <a:buClr>
                <a:srgbClr val="FF0000"/>
              </a:buClr>
              <a:buFont typeface="Wingdings" pitchFamily="2" charset="2"/>
              <a:buChar char="ü"/>
              <a:defRPr/>
            </a:pPr>
            <a:r>
              <a:rPr lang="fa-IR" sz="2100" dirty="0">
                <a:cs typeface="B Nazanin" pitchFamily="2" charset="-78"/>
              </a:rPr>
              <a:t>ایجاد آگاهی در زمینه مصرف صحیح دارو </a:t>
            </a:r>
          </a:p>
          <a:p>
            <a:pPr marL="685800" indent="-685800" algn="just" rtl="1">
              <a:lnSpc>
                <a:spcPct val="90000"/>
              </a:lnSpc>
              <a:buClr>
                <a:srgbClr val="FF0000"/>
              </a:buClr>
              <a:buFont typeface="Wingdings" pitchFamily="2" charset="2"/>
              <a:buChar char="ü"/>
              <a:defRPr/>
            </a:pPr>
            <a:r>
              <a:rPr lang="fa-IR" sz="2100" dirty="0">
                <a:cs typeface="B Nazanin" pitchFamily="2" charset="-78"/>
              </a:rPr>
              <a:t> ضرورت تکمیل دوره درمان</a:t>
            </a:r>
          </a:p>
          <a:p>
            <a:pPr marL="685800" indent="-685800" algn="just" rtl="1">
              <a:lnSpc>
                <a:spcPct val="90000"/>
              </a:lnSpc>
              <a:buClr>
                <a:srgbClr val="FF0000"/>
              </a:buClr>
              <a:buFont typeface="Wingdings" pitchFamily="2" charset="2"/>
              <a:buChar char="ü"/>
              <a:defRPr/>
            </a:pPr>
            <a:r>
              <a:rPr lang="en-US" sz="2100" dirty="0">
                <a:cs typeface="B Nazanin" pitchFamily="2" charset="-78"/>
              </a:rPr>
              <a:t> </a:t>
            </a:r>
            <a:r>
              <a:rPr lang="fa-IR" sz="2100" dirty="0">
                <a:cs typeface="B Nazanin" pitchFamily="2" charset="-78"/>
              </a:rPr>
              <a:t>کنار گذاشتن باورهای غلط </a:t>
            </a:r>
          </a:p>
          <a:p>
            <a:pPr marL="685800" indent="-685800" algn="just" rtl="1">
              <a:lnSpc>
                <a:spcPct val="90000"/>
              </a:lnSpc>
              <a:buClr>
                <a:srgbClr val="FF0000"/>
              </a:buClr>
              <a:buFont typeface="Wingdings" pitchFamily="2" charset="2"/>
              <a:buChar char="ü"/>
              <a:defRPr/>
            </a:pPr>
            <a:r>
              <a:rPr lang="fa-IR" sz="2100" dirty="0">
                <a:cs typeface="B Nazanin" pitchFamily="2" charset="-78"/>
              </a:rPr>
              <a:t> عدم اصرار بر پزشک برای تجویزیک داروی خاص </a:t>
            </a:r>
          </a:p>
          <a:p>
            <a:pPr marL="685800" indent="-685800" algn="just" rtl="1">
              <a:lnSpc>
                <a:spcPct val="90000"/>
              </a:lnSpc>
              <a:buClr>
                <a:srgbClr val="FF0000"/>
              </a:buClr>
              <a:buFont typeface="Wingdings" pitchFamily="2" charset="2"/>
              <a:buChar char="ü"/>
              <a:defRPr/>
            </a:pPr>
            <a:r>
              <a:rPr lang="fa-IR" sz="2100" dirty="0">
                <a:cs typeface="B Nazanin" pitchFamily="2" charset="-78"/>
              </a:rPr>
              <a:t>داشتن صبر در مسیر درمان و عدم تعجیل در بهبودی</a:t>
            </a:r>
          </a:p>
          <a:p>
            <a:pPr marL="685800" indent="-685800" algn="just" rtl="1">
              <a:lnSpc>
                <a:spcPct val="90000"/>
              </a:lnSpc>
              <a:buClr>
                <a:srgbClr val="FF0000"/>
              </a:buClr>
              <a:buFont typeface="Wingdings" pitchFamily="2" charset="2"/>
              <a:buChar char="ü"/>
              <a:defRPr/>
            </a:pPr>
            <a:r>
              <a:rPr lang="fa-IR" sz="2100" dirty="0">
                <a:cs typeface="B Nazanin" pitchFamily="2" charset="-78"/>
              </a:rPr>
              <a:t>عدم مصرف خودسرانه دارو</a:t>
            </a:r>
          </a:p>
          <a:p>
            <a:pPr marL="685800" indent="-685800" algn="just" rtl="1">
              <a:lnSpc>
                <a:spcPct val="90000"/>
              </a:lnSpc>
              <a:buClr>
                <a:srgbClr val="FF0000"/>
              </a:buClr>
              <a:buFont typeface="Wingdings" pitchFamily="2" charset="2"/>
              <a:buChar char="ü"/>
              <a:defRPr/>
            </a:pPr>
            <a:r>
              <a:rPr lang="fa-IR" sz="2100" dirty="0">
                <a:cs typeface="B Nazanin" pitchFamily="2" charset="-78"/>
              </a:rPr>
              <a:t>برقراری</a:t>
            </a:r>
            <a:r>
              <a:rPr lang="en-US" sz="2100" dirty="0">
                <a:cs typeface="B Nazanin" pitchFamily="2" charset="-78"/>
              </a:rPr>
              <a:t> </a:t>
            </a:r>
            <a:r>
              <a:rPr lang="fa-IR" sz="2100" dirty="0">
                <a:cs typeface="B Nazanin" pitchFamily="2" charset="-78"/>
              </a:rPr>
              <a:t>ارتباط کافی بیمار- پزشک – داروساز</a:t>
            </a:r>
            <a:r>
              <a:rPr lang="en-US" sz="2100" dirty="0">
                <a:cs typeface="B Nazanin" pitchFamily="2" charset="-78"/>
              </a:rPr>
              <a:t> </a:t>
            </a:r>
            <a:r>
              <a:rPr lang="fa-IR" sz="2100" dirty="0">
                <a:cs typeface="B Nazanin" pitchFamily="2" charset="-78"/>
              </a:rPr>
              <a:t> می تواند در بهبود کیفیت و افزایش کارآیی تجویز و مصرف داروها موثر باشد.  </a:t>
            </a:r>
          </a:p>
          <a:p>
            <a:pPr algn="r" rtl="1"/>
            <a:endParaRPr lang="en-US" dirty="0">
              <a:solidFill>
                <a:schemeClr val="tx1"/>
              </a:solidFill>
              <a:cs typeface="B Nazanin" pitchFamily="2" charset="-78"/>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val="219200196"/>
      </p:ext>
    </p:extLst>
  </p:cSld>
  <p:clrMapOvr>
    <a:overrideClrMapping bg1="lt1" tx1="dk1" bg2="lt2" tx2="dk2" accent1="accent1" accent2="accent2" accent3="accent3" accent4="accent4" accent5="accent5" accent6="accent6" hlink="hlink" folHlink="folHlink"/>
  </p:clrMapOvr>
  <p:transition>
    <p:wheel spokes="2"/>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45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66" y="1009813"/>
            <a:ext cx="6728621" cy="4990937"/>
          </a:xfrm>
          <a:prstGeom prst="rect">
            <a:avLst/>
          </a:prstGeom>
        </p:spPr>
      </p:pic>
    </p:spTree>
    <p:extLst>
      <p:ext uri="{BB962C8B-B14F-4D97-AF65-F5344CB8AC3E}">
        <p14:creationId xmlns:p14="http://schemas.microsoft.com/office/powerpoint/2010/main" val="127608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171"/>
            <a:ext cx="7397151" cy="4328304"/>
          </a:xfrm>
        </p:spPr>
        <p:txBody>
          <a:bodyPr>
            <a:normAutofit/>
          </a:bodyPr>
          <a:lstStyle/>
          <a:p>
            <a:pPr algn="just">
              <a:lnSpc>
                <a:spcPct val="150000"/>
              </a:lnSpc>
            </a:pPr>
            <a:r>
              <a:rPr lang="fa-IR" b="1" dirty="0"/>
              <a:t>مصرف خودسرانه دارو در چند سال گذشته به یکی </a:t>
            </a:r>
            <a:r>
              <a:rPr lang="fa-IR" b="1" dirty="0" smtClean="0"/>
              <a:t>از چالشهای </a:t>
            </a:r>
            <a:r>
              <a:rPr lang="fa-IR" b="1" dirty="0"/>
              <a:t>اساسی حوزه سلامت ایران تبدیل شده است.</a:t>
            </a:r>
          </a:p>
          <a:p>
            <a:pPr algn="just">
              <a:lnSpc>
                <a:spcPct val="150000"/>
              </a:lnSpc>
            </a:pPr>
            <a:r>
              <a:rPr lang="fa-IR" b="1" dirty="0" smtClean="0"/>
              <a:t>ایران </a:t>
            </a:r>
            <a:r>
              <a:rPr lang="fa-IR" b="1" dirty="0"/>
              <a:t>جزء </a:t>
            </a:r>
            <a:r>
              <a:rPr lang="fa-IR" b="1" dirty="0">
                <a:solidFill>
                  <a:srgbClr val="FF0000"/>
                </a:solidFill>
              </a:rPr>
              <a:t>بیست کشور اول دنیا </a:t>
            </a:r>
            <a:r>
              <a:rPr lang="fa-IR" b="1" dirty="0"/>
              <a:t>از نظر </a:t>
            </a:r>
            <a:r>
              <a:rPr lang="fa-IR" b="1" dirty="0" smtClean="0"/>
              <a:t>مصرف داروست</a:t>
            </a:r>
            <a:r>
              <a:rPr lang="fa-IR" b="1" dirty="0"/>
              <a:t>. میانگین رشد مصرف دارو در ایران </a:t>
            </a:r>
            <a:r>
              <a:rPr lang="fa-IR" b="1" dirty="0" smtClean="0"/>
              <a:t>۱۱.۵درصد </a:t>
            </a:r>
            <a:r>
              <a:rPr lang="fa-IR" b="1" dirty="0"/>
              <a:t>است که از میانگین </a:t>
            </a:r>
            <a:r>
              <a:rPr lang="fa-IR" b="1" dirty="0" smtClean="0"/>
              <a:t>جهانی(۹</a:t>
            </a:r>
            <a:r>
              <a:rPr lang="fa-IR" b="1" dirty="0"/>
              <a:t>% </a:t>
            </a:r>
            <a:r>
              <a:rPr lang="fa-IR" b="1" dirty="0" smtClean="0"/>
              <a:t>) بیشتر</a:t>
            </a:r>
            <a:r>
              <a:rPr lang="fa-IR" b="1" dirty="0"/>
              <a:t> </a:t>
            </a:r>
            <a:r>
              <a:rPr lang="fa-IR" b="1" dirty="0" smtClean="0"/>
              <a:t>است.</a:t>
            </a:r>
          </a:p>
          <a:p>
            <a:pPr algn="just">
              <a:lnSpc>
                <a:spcPct val="150000"/>
              </a:lnSpc>
            </a:pPr>
            <a:r>
              <a:rPr lang="fa-IR" b="1" dirty="0" smtClean="0"/>
              <a:t>مصرف </a:t>
            </a:r>
            <a:r>
              <a:rPr lang="fa-IR" b="1" dirty="0">
                <a:solidFill>
                  <a:srgbClr val="FF0000"/>
                </a:solidFill>
              </a:rPr>
              <a:t>آنتی بیوتیک </a:t>
            </a:r>
            <a:r>
              <a:rPr lang="fa-IR" b="1" dirty="0"/>
              <a:t>در ایران </a:t>
            </a:r>
            <a:r>
              <a:rPr lang="fa-IR" b="1" dirty="0">
                <a:solidFill>
                  <a:srgbClr val="FF0000"/>
                </a:solidFill>
              </a:rPr>
              <a:t>۱۶ برابر </a:t>
            </a:r>
            <a:r>
              <a:rPr lang="fa-IR" b="1" dirty="0" smtClean="0"/>
              <a:t>استاندارد جهانی </a:t>
            </a:r>
            <a:r>
              <a:rPr lang="fa-IR" b="1" dirty="0"/>
              <a:t>است</a:t>
            </a:r>
            <a:r>
              <a:rPr lang="fa-IR" b="1" dirty="0" smtClean="0"/>
              <a:t>.</a:t>
            </a:r>
          </a:p>
          <a:p>
            <a:pPr algn="just">
              <a:lnSpc>
                <a:spcPct val="150000"/>
              </a:lnSpc>
            </a:pPr>
            <a:r>
              <a:rPr lang="fa-IR" b="1" dirty="0"/>
              <a:t>در سال ۱۳۸۴ نزدیک به ۸۵۰ مورد </a:t>
            </a:r>
            <a:r>
              <a:rPr lang="fa-IR" b="1" dirty="0" smtClean="0"/>
              <a:t>عفونت بیمارستانی </a:t>
            </a:r>
            <a:r>
              <a:rPr lang="fa-IR" b="1" dirty="0"/>
              <a:t>در ایران گزارش شده که درصد بالایی از </a:t>
            </a:r>
            <a:r>
              <a:rPr lang="fa-IR" b="1" dirty="0" smtClean="0"/>
              <a:t>آنها بدلیل </a:t>
            </a:r>
            <a:r>
              <a:rPr lang="fa-IR" b="1" dirty="0">
                <a:solidFill>
                  <a:srgbClr val="FF0000"/>
                </a:solidFill>
              </a:rPr>
              <a:t>باکتریهای شدیدا مقاوم به آنتی بیوتیک ها </a:t>
            </a:r>
            <a:r>
              <a:rPr lang="fa-IR" b="1" dirty="0"/>
              <a:t>بوده است.</a:t>
            </a:r>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9638754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6</a:t>
            </a:fld>
            <a:endParaRPr lang="en-US" dirty="0"/>
          </a:p>
        </p:txBody>
      </p:sp>
      <p:sp>
        <p:nvSpPr>
          <p:cNvPr id="4" name="Content Placeholder 3"/>
          <p:cNvSpPr>
            <a:spLocks noGrp="1"/>
          </p:cNvSpPr>
          <p:nvPr>
            <p:ph idx="4294967295"/>
          </p:nvPr>
        </p:nvSpPr>
        <p:spPr>
          <a:xfrm>
            <a:off x="0" y="1074738"/>
            <a:ext cx="8153400" cy="3778250"/>
          </a:xfrm>
        </p:spPr>
        <p:txBody>
          <a:bodyPr>
            <a:normAutofit lnSpcReduction="10000"/>
          </a:bodyPr>
          <a:lstStyle/>
          <a:p>
            <a:pPr algn="just" rtl="1">
              <a:lnSpc>
                <a:spcPct val="150000"/>
              </a:lnSpc>
            </a:pPr>
            <a:r>
              <a:rPr lang="fa-IR" sz="1800" b="1" dirty="0"/>
              <a:t>تجویز و مصرف غیر منطقی دارو مشتمل بر اسـتفاده نامناسـب، غیرمـوثر و غیراقتصادي از داروها یکی ازمعضلات سیستم هاي مراقبت از سلامت در کشـورهاي در حـال توسـعه،  است. </a:t>
            </a:r>
          </a:p>
          <a:p>
            <a:pPr algn="just" rtl="1">
              <a:lnSpc>
                <a:spcPct val="150000"/>
              </a:lnSpc>
            </a:pPr>
            <a:r>
              <a:rPr lang="fa-IR" sz="1800" b="1" dirty="0"/>
              <a:t>هزینه استفاده غیرمنطقی از داروها هـم </a:t>
            </a:r>
            <a:r>
              <a:rPr lang="fa-IR" sz="1800" b="1" dirty="0">
                <a:solidFill>
                  <a:srgbClr val="FF0000"/>
                </a:solidFill>
              </a:rPr>
              <a:t>از لحـاظ اقتصـادي </a:t>
            </a:r>
            <a:r>
              <a:rPr lang="fa-IR" sz="1800" b="1" dirty="0"/>
              <a:t>و هـم </a:t>
            </a:r>
            <a:r>
              <a:rPr lang="fa-IR" sz="1800" b="1" dirty="0">
                <a:solidFill>
                  <a:srgbClr val="FF0000"/>
                </a:solidFill>
              </a:rPr>
              <a:t>از لحـاظ عوارض ناخواسته اي که به افراد و اجتماع </a:t>
            </a:r>
            <a:r>
              <a:rPr lang="fa-IR" sz="1800" b="1" dirty="0"/>
              <a:t>وارد می کند قابل تامل است. </a:t>
            </a:r>
          </a:p>
          <a:p>
            <a:pPr algn="just" rtl="1">
              <a:lnSpc>
                <a:spcPct val="150000"/>
              </a:lnSpc>
            </a:pPr>
            <a:r>
              <a:rPr lang="fa-IR" sz="1800" b="1" dirty="0"/>
              <a:t>در این کارگاه سعی شده تـا شرکت کنندگان با استفاده از مثال هاي عینی آورده شده، به ماهیت تجویز و مصرف نادرست دارو پـی بـرده و بـه آن بیاندیشند. </a:t>
            </a:r>
          </a:p>
          <a:p>
            <a:pPr algn="just" rtl="1">
              <a:lnSpc>
                <a:spcPct val="150000"/>
              </a:lnSpc>
            </a:pPr>
            <a:r>
              <a:rPr lang="fa-IR" sz="1800" b="1" dirty="0"/>
              <a:t>هدف آن بهبود کیفیت و افزایش کارآیی تجویز و مصرف داروها است.</a:t>
            </a:r>
            <a:endParaRPr lang="en-US" sz="1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14" y="5220951"/>
            <a:ext cx="4451770" cy="1563897"/>
          </a:xfrm>
          <a:prstGeom prst="rect">
            <a:avLst/>
          </a:prstGeom>
        </p:spPr>
      </p:pic>
    </p:spTree>
    <p:extLst>
      <p:ext uri="{BB962C8B-B14F-4D97-AF65-F5344CB8AC3E}">
        <p14:creationId xmlns:p14="http://schemas.microsoft.com/office/powerpoint/2010/main" val="2387538627"/>
      </p:ext>
    </p:extLst>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50" b="1" dirty="0">
                <a:solidFill>
                  <a:schemeClr val="accent1"/>
                </a:solidFill>
                <a:cs typeface="B Titr" pitchFamily="2" charset="-78"/>
              </a:rPr>
              <a:t>تعریف مصرف منطقی دارو </a:t>
            </a:r>
            <a:endParaRPr lang="en-US" sz="4050" b="1" dirty="0">
              <a:solidFill>
                <a:schemeClr val="accent1"/>
              </a:solidFill>
              <a:cs typeface="B Titr" pitchFamily="2" charset="-78"/>
            </a:endParaRPr>
          </a:p>
        </p:txBody>
      </p:sp>
      <p:sp>
        <p:nvSpPr>
          <p:cNvPr id="4" name="Content Placeholder 3"/>
          <p:cNvSpPr>
            <a:spLocks noGrp="1"/>
          </p:cNvSpPr>
          <p:nvPr>
            <p:ph idx="1"/>
          </p:nvPr>
        </p:nvSpPr>
        <p:spPr>
          <a:xfrm>
            <a:off x="440644" y="2292478"/>
            <a:ext cx="7627212" cy="3520649"/>
          </a:xfrm>
        </p:spPr>
        <p:txBody>
          <a:bodyPr>
            <a:normAutofit/>
          </a:bodyPr>
          <a:lstStyle/>
          <a:p>
            <a:pPr marL="385763" indent="-385763" algn="just" rtl="1">
              <a:buFont typeface="+mj-lt"/>
              <a:buAutoNum type="arabicParenR"/>
            </a:pPr>
            <a:r>
              <a:rPr lang="fa-IR" sz="2700" dirty="0">
                <a:latin typeface="B Zar"/>
                <a:cs typeface="+mj-cs"/>
              </a:rPr>
              <a:t>مصرف منطقی دارو یعنی اینکه براي یک بیمار، داروي مناسب بر اساس </a:t>
            </a:r>
            <a:r>
              <a:rPr lang="fa-IR" sz="2700" dirty="0">
                <a:solidFill>
                  <a:srgbClr val="FF0000"/>
                </a:solidFill>
                <a:latin typeface="B Zar"/>
                <a:cs typeface="+mj-cs"/>
              </a:rPr>
              <a:t>وضعیت بالینی فرد</a:t>
            </a:r>
            <a:r>
              <a:rPr lang="fa-IR" sz="2700" dirty="0">
                <a:latin typeface="B Zar"/>
                <a:cs typeface="+mj-cs"/>
              </a:rPr>
              <a:t>، </a:t>
            </a:r>
            <a:r>
              <a:rPr lang="fa-IR" sz="2700" dirty="0">
                <a:solidFill>
                  <a:srgbClr val="FF0000"/>
                </a:solidFill>
                <a:latin typeface="B Zar"/>
                <a:cs typeface="+mj-cs"/>
              </a:rPr>
              <a:t>بـا دوز مناسب و در طول مدت مناسب</a:t>
            </a:r>
            <a:r>
              <a:rPr lang="fa-IR" sz="2700" dirty="0">
                <a:latin typeface="B Zar"/>
                <a:cs typeface="+mj-cs"/>
              </a:rPr>
              <a:t> تجویز شود. </a:t>
            </a:r>
          </a:p>
          <a:p>
            <a:pPr marL="385763" indent="-385763" algn="just" rtl="1">
              <a:buFont typeface="+mj-lt"/>
              <a:buAutoNum type="arabicParenR"/>
            </a:pPr>
            <a:r>
              <a:rPr lang="fa-IR" sz="2700" dirty="0">
                <a:latin typeface="B Zar"/>
                <a:cs typeface="+mj-cs"/>
              </a:rPr>
              <a:t>همچنین باید </a:t>
            </a:r>
            <a:r>
              <a:rPr lang="fa-IR" sz="2700" dirty="0">
                <a:solidFill>
                  <a:srgbClr val="FF0000"/>
                </a:solidFill>
                <a:latin typeface="B Zar"/>
                <a:cs typeface="+mj-cs"/>
              </a:rPr>
              <a:t>کمترین هزینـه </a:t>
            </a:r>
            <a:r>
              <a:rPr lang="fa-IR" sz="2700" dirty="0">
                <a:latin typeface="B Zar"/>
                <a:cs typeface="+mj-cs"/>
              </a:rPr>
              <a:t>ممکـن بـه بیمـار و جامعه تحمیل شود.</a:t>
            </a:r>
            <a:endParaRPr lang="en-US" sz="2700" dirty="0">
              <a:latin typeface="B Zar"/>
              <a:cs typeface="+mj-cs"/>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7</a:t>
            </a:fld>
            <a:endParaRPr lang="en-US" dirty="0"/>
          </a:p>
        </p:txBody>
      </p:sp>
      <p:sp>
        <p:nvSpPr>
          <p:cNvPr id="51202" name="AutoShape 2" descr="Image result for beautiful flowers"/>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6982733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947" y="1051523"/>
            <a:ext cx="8330963" cy="1011116"/>
          </a:xfrm>
        </p:spPr>
        <p:txBody>
          <a:bodyPr>
            <a:normAutofit fontScale="90000"/>
          </a:bodyPr>
          <a:lstStyle/>
          <a:p>
            <a:pPr algn="r" rtl="1"/>
            <a:r>
              <a:rPr lang="fa-IR" sz="2400" b="1" dirty="0">
                <a:solidFill>
                  <a:srgbClr val="FF0000"/>
                </a:solidFill>
              </a:rPr>
              <a:t>در صورتی این امر محقق خواهد شد که مراحل تجویز دارو دقیقا به صورت زیر اعمال شود:</a:t>
            </a:r>
            <a:br>
              <a:rPr lang="fa-IR" sz="2400" b="1" dirty="0">
                <a:solidFill>
                  <a:srgbClr val="FF0000"/>
                </a:solidFill>
              </a:rPr>
            </a:br>
            <a:endParaRPr lang="en-US" sz="2400" b="1" dirty="0">
              <a:solidFill>
                <a:srgbClr val="FF0000"/>
              </a:solidFill>
            </a:endParaRPr>
          </a:p>
        </p:txBody>
      </p:sp>
      <p:sp>
        <p:nvSpPr>
          <p:cNvPr id="4" name="Content Placeholder 3"/>
          <p:cNvSpPr>
            <a:spLocks noGrp="1"/>
          </p:cNvSpPr>
          <p:nvPr>
            <p:ph idx="1"/>
          </p:nvPr>
        </p:nvSpPr>
        <p:spPr>
          <a:xfrm>
            <a:off x="3545615" y="2171701"/>
            <a:ext cx="4541653" cy="3596136"/>
          </a:xfrm>
        </p:spPr>
        <p:txBody>
          <a:bodyPr>
            <a:normAutofit/>
          </a:bodyPr>
          <a:lstStyle/>
          <a:p>
            <a:pPr marL="514350" indent="-428625" algn="just" rtl="1">
              <a:buFont typeface="+mj-lt"/>
              <a:buAutoNum type="romanUcPeriod"/>
            </a:pPr>
            <a:r>
              <a:rPr lang="fa-IR" sz="2250" dirty="0">
                <a:cs typeface="+mj-cs"/>
              </a:rPr>
              <a:t>تشخیص بیماري </a:t>
            </a:r>
          </a:p>
          <a:p>
            <a:pPr marL="514350" indent="-428625" algn="just" rtl="1">
              <a:buFont typeface="+mj-lt"/>
              <a:buAutoNum type="romanUcPeriod"/>
            </a:pPr>
            <a:r>
              <a:rPr lang="fa-IR" sz="2250" dirty="0">
                <a:cs typeface="+mj-cs"/>
              </a:rPr>
              <a:t>تعیین درمان موثر و ایمن (دارویی یا غیردارویی)</a:t>
            </a:r>
          </a:p>
          <a:p>
            <a:pPr marL="514350" indent="-428625" algn="just" rtl="1">
              <a:buFont typeface="+mj-lt"/>
              <a:buAutoNum type="romanUcPeriod"/>
            </a:pPr>
            <a:r>
              <a:rPr lang="fa-IR" sz="2250" dirty="0">
                <a:cs typeface="+mj-cs"/>
              </a:rPr>
              <a:t> انتخاب داروي مناسب، دوز و طول دوره درمان</a:t>
            </a:r>
          </a:p>
          <a:p>
            <a:pPr marL="514350" indent="-428625" algn="just" rtl="1">
              <a:buFont typeface="+mj-lt"/>
              <a:buAutoNum type="romanUcPeriod"/>
            </a:pPr>
            <a:r>
              <a:rPr lang="fa-IR" sz="2250" dirty="0">
                <a:cs typeface="+mj-cs"/>
              </a:rPr>
              <a:t> نوشتن نسخه دارویی</a:t>
            </a:r>
          </a:p>
          <a:p>
            <a:pPr marL="514350" indent="-428625" algn="just" rtl="1">
              <a:buFont typeface="+mj-lt"/>
              <a:buAutoNum type="romanUcPeriod"/>
            </a:pPr>
            <a:r>
              <a:rPr lang="fa-IR" sz="2250" dirty="0">
                <a:cs typeface="+mj-cs"/>
              </a:rPr>
              <a:t> دادن اطلاعات لازم و کافی به بیمار </a:t>
            </a:r>
          </a:p>
          <a:p>
            <a:pPr marL="514350" indent="-428625" algn="just" rtl="1">
              <a:buFont typeface="+mj-lt"/>
              <a:buAutoNum type="romanUcPeriod"/>
            </a:pPr>
            <a:r>
              <a:rPr lang="fa-IR" sz="2250" dirty="0">
                <a:cs typeface="+mj-cs"/>
              </a:rPr>
              <a:t>ارزیابی پاسخ بیمار به درمان</a:t>
            </a:r>
            <a:endParaRPr lang="en-US" sz="2250" dirty="0">
              <a:cs typeface="+mj-cs"/>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8</a:t>
            </a:fld>
            <a:endParaRPr lang="en-US" dirty="0"/>
          </a:p>
        </p:txBody>
      </p:sp>
      <p:pic>
        <p:nvPicPr>
          <p:cNvPr id="7" name="Picture 6" descr="154.jpg"/>
          <p:cNvPicPr>
            <a:picLocks noChangeAspect="1"/>
          </p:cNvPicPr>
          <p:nvPr/>
        </p:nvPicPr>
        <p:blipFill>
          <a:blip r:embed="rId3"/>
          <a:stretch>
            <a:fillRect/>
          </a:stretch>
        </p:blipFill>
        <p:spPr>
          <a:xfrm>
            <a:off x="2" y="5382409"/>
            <a:ext cx="479459" cy="6183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0" y="2573114"/>
            <a:ext cx="3429000" cy="3429000"/>
          </a:xfrm>
          <a:prstGeom prst="rect">
            <a:avLst/>
          </a:prstGeom>
        </p:spPr>
      </p:pic>
    </p:spTree>
    <p:extLst>
      <p:ext uri="{BB962C8B-B14F-4D97-AF65-F5344CB8AC3E}">
        <p14:creationId xmlns:p14="http://schemas.microsoft.com/office/powerpoint/2010/main" val="3822679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Content Placeholder 3"/>
          <p:cNvSpPr>
            <a:spLocks noGrp="1"/>
          </p:cNvSpPr>
          <p:nvPr>
            <p:ph type="body" sz="half" idx="2"/>
          </p:nvPr>
        </p:nvSpPr>
        <p:spPr>
          <a:xfrm>
            <a:off x="787609" y="1798513"/>
            <a:ext cx="3936791" cy="3561712"/>
          </a:xfrm>
        </p:spPr>
        <p:txBody>
          <a:bodyPr>
            <a:normAutofit/>
          </a:bodyPr>
          <a:lstStyle/>
          <a:p>
            <a:pPr marL="385763" indent="-385763" rtl="1"/>
            <a:r>
              <a:rPr lang="fa-IR" sz="2400" b="1" dirty="0">
                <a:solidFill>
                  <a:srgbClr val="00B050"/>
                </a:solidFill>
                <a:latin typeface="B Zar"/>
                <a:cs typeface="+mj-cs"/>
              </a:rPr>
              <a:t>   متاسفانه در دنیاي واقعی الگوي تجویز دارو همیشه ازمعیارهاي فوق پیروي نمی کنـد و مـی تـوان آن را تجویز غیرمنطقی داروها نامید.</a:t>
            </a:r>
          </a:p>
          <a:p>
            <a:pPr marL="385763" indent="-385763" rtl="1"/>
            <a:endParaRPr lang="en-US" sz="2400" b="1" dirty="0">
              <a:solidFill>
                <a:srgbClr val="00B050"/>
              </a:solidFill>
              <a:latin typeface="B Zar"/>
              <a:cs typeface="+mj-cs"/>
            </a:endParaRPr>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018829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1675</TotalTime>
  <Words>3856</Words>
  <Application>Microsoft Office PowerPoint</Application>
  <PresentationFormat>On-screen Show (4:3)</PresentationFormat>
  <Paragraphs>252</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Opulent</vt:lpstr>
      <vt:lpstr>PowerPoint Presentation</vt:lpstr>
      <vt:lpstr>مقدمه</vt:lpstr>
      <vt:lpstr>مقدمه</vt:lpstr>
      <vt:lpstr>مقدمه</vt:lpstr>
      <vt:lpstr>PowerPoint Presentation</vt:lpstr>
      <vt:lpstr>PowerPoint Presentation</vt:lpstr>
      <vt:lpstr>تعریف مصرف منطقی دارو </vt:lpstr>
      <vt:lpstr>در صورتی این امر محقق خواهد شد که مراحل تجویز دارو دقیقا به صورت زیر اعمال شود: </vt:lpstr>
      <vt:lpstr>PowerPoint Presentation</vt:lpstr>
      <vt:lpstr> </vt:lpstr>
      <vt:lpstr>PowerPoint Presentation</vt:lpstr>
      <vt:lpstr>آنتی بیوتیک‌ چیست؟ </vt:lpstr>
      <vt:lpstr>مکانیسم عمل آنتی بیوتیک ها</vt:lpstr>
      <vt:lpstr>PowerPoint Presentation</vt:lpstr>
      <vt:lpstr>PowerPoint Presentation</vt:lpstr>
      <vt:lpstr>چرا مقاومت آنتی بیوتیکی باکتری‌ها یک مشکل بزرگ و نگران‌کننده محسوب می‌شود؟</vt:lpstr>
      <vt:lpstr>چه کسانی بیشتر در معرض خطر هستند؟ </vt:lpstr>
      <vt:lpstr>باکتری‌های مقاوم در برابر آنتی‌بیوتیک چگونه انتشار می‌یابند؟ </vt:lpstr>
      <vt:lpstr>PowerPoint Presentation</vt:lpstr>
      <vt:lpstr>***چرا مقاومت در برابر درمان های ضد میکروبی به یک نگرانی جهانی بدل شده است</vt:lpstr>
      <vt:lpstr>***حقایقی در مورد مقاومت نسبت به آنتی بیوتیک </vt:lpstr>
      <vt:lpstr>*** مهمترین راهکارهای مقابله با معضل باکتری های مقاوم به آنتی بیوتیک کدام است </vt:lpstr>
      <vt:lpstr>فاکتورهایی که استفاده نامناسب از داروها را تحت تاثیر قرار می دهد: </vt:lpstr>
      <vt:lpstr>عوامل موثر در تجویز و مصرف غیر منطقی دارو</vt:lpstr>
      <vt:lpstr>علل و عوامل موثر در تجویز غیر منطقی دارو</vt:lpstr>
      <vt:lpstr>عوامل موثر در تجویز غیر منطقی دارو</vt:lpstr>
      <vt:lpstr>عوامل موثر در تجویز غیر منطقی دارو</vt:lpstr>
      <vt:lpstr>آثار و عوارض استفاده نامناسب از داروها </vt:lpstr>
      <vt:lpstr>آثار استفاده نامناسب از داروها </vt:lpstr>
      <vt:lpstr>آثار استفاده نامناسب از داروها </vt:lpstr>
      <vt:lpstr>-مثال هایی از استفاده غیرمنطقی از داروها </vt:lpstr>
      <vt:lpstr>-مثال هایی از استفاده غیرمنطقی از داروها </vt:lpstr>
      <vt:lpstr>تجویز و انتخاب آنتی بیوتیک ها بر عهده  پزشک است تا طی تکمیل دوره درمانی صحیح و تعداد مناسب آنتی بیوتیک ها، درمان بیمار را تضمین نمایید.</vt:lpstr>
      <vt:lpstr>ممکن است پس از گذشت دو یا سه روز از مصرف آنتی بیوتیک ها علائم بیماری از بین برود اما این به منزله بهبودی و قطع دارو نیست.  دوره درمان را مطابق تجویز پزشک کامل نمایید.</vt:lpstr>
      <vt:lpstr> ناپدید شدن علائم بیماری ممکن است بهترین دلیل برای قطع مصرف دارو به حساب آید که در بسیاری از موارد ممکن است منجر به شکست درمان گردد. توصیه به تکمیل دوره درمان را فراموش نکنیم.</vt:lpstr>
      <vt:lpstr>عوارض احتمالی آنتی بیوتیکها عبارتند از :  دردهای شکمی ، پلاک های سفید بر روی زبان،  وجود ترشح یا خارش ناحیه تناسلی در خانم ها ،  حساسیت به نور آفتاب و واکنش های آلرژیکی</vt:lpstr>
      <vt:lpstr>اغلب آنتی بیوتیک ها به دلیل مشکلات گوارشی که ایجاد می کنند بهتر است پس از غذا مصرف شوند. اما برخی از آنها نیز باید با معده خالی مصرف شوند تا اثرات درمانی بیشتری داشته باشند. حتما در این مورد از پزشک یا داروساز سوال کنید.</vt:lpstr>
      <vt:lpstr>عوارض آنتی بیوتیک ها عمدتاً شامل ناراحتی های گوارشی ، تهوع، اسهال یا مدفوع  نرم  است. </vt:lpstr>
      <vt:lpstr>مصرف همزمان لبنیات و مکمل های حاوی آهن ، روی و منیزیم با آنتی بیوتیک ها  اثرگزاری آنتی بیوتیک ها را کاهش می دهد. بهترین فاصله زمانی مصرف آنتی بیوتیک ها و سایر مکمل های دارویی حداقل 3 ساعت است.</vt:lpstr>
      <vt:lpstr>بهترین مایع برای مصرف  آنتی بیوتیک ها ، آب است اغلب آنتی بیوتیک ها بهتر است با شیر، آبمیوه، چای و نوشابه مصرف نشوند.</vt:lpstr>
      <vt:lpstr>مصرف همزمان الکل با بسیاری از داروها باعث کاهش یا افزایش اثرات دارو و ایجاد عوارض ناخواسته دارویی  می شود. لازم است بیماران، پزشک یا داروساز را نسبت به مصرف الکل مطلع نمایند.</vt:lpstr>
      <vt:lpstr>با مصرف آنتی بیوتیک ها در خانم های باردار ممکن است از جفت عبور نموده و به جنین آسیب برسانند. مصرف آنتی بیوتیک در  شیر دهی نیز ممکن است از شیر عبور کرده به نوزاد صدماتی را وارد نماید. حتما پزشک را در جریان بارداری  و شیردهی قرار دهید.</vt:lpstr>
      <vt:lpstr>بیماران بایستی پزشک را در جریان حساسیت های دارویی ،  بارداری و شیردهی ، مصرف سایر داروهای شیمیایی و گیاهی ، سایر بیماریها  وکلیه شرائط خاص خود  قرار دهند.</vt:lpstr>
      <vt:lpstr>نتیجه گیری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تجویز و انتخاب آنتی بیوتیک ها بر عهده  پزشک است تا طی تکمیل دوره درمانی صحیح و تعداد مناسب آنتی بیوتیک ها،</dc:title>
  <dc:creator>tahghigh2</dc:creator>
  <cp:lastModifiedBy>الهام قهرمانی</cp:lastModifiedBy>
  <cp:revision>269</cp:revision>
  <cp:lastPrinted>2019-07-13T06:10:33Z</cp:lastPrinted>
  <dcterms:created xsi:type="dcterms:W3CDTF">2019-06-01T03:49:33Z</dcterms:created>
  <dcterms:modified xsi:type="dcterms:W3CDTF">2021-11-03T10:05:37Z</dcterms:modified>
</cp:coreProperties>
</file>