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40" r:id="rId1"/>
  </p:sldMasterIdLst>
  <p:notesMasterIdLst>
    <p:notesMasterId r:id="rId17"/>
  </p:notesMasterIdLst>
  <p:sldIdLst>
    <p:sldId id="256" r:id="rId2"/>
    <p:sldId id="257" r:id="rId3"/>
    <p:sldId id="258" r:id="rId4"/>
    <p:sldId id="259" r:id="rId5"/>
    <p:sldId id="267" r:id="rId6"/>
    <p:sldId id="260" r:id="rId7"/>
    <p:sldId id="262" r:id="rId8"/>
    <p:sldId id="268" r:id="rId9"/>
    <p:sldId id="269" r:id="rId10"/>
    <p:sldId id="263" r:id="rId11"/>
    <p:sldId id="264" r:id="rId12"/>
    <p:sldId id="265" r:id="rId13"/>
    <p:sldId id="266" r:id="rId14"/>
    <p:sldId id="270" r:id="rId15"/>
    <p:sldId id="271" r:id="rId16"/>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85" d="100"/>
          <a:sy n="85" d="100"/>
        </p:scale>
        <p:origin x="-1122"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ABBEFF1-1297-4139-8187-FF01155F4C83}" type="datetimeFigureOut">
              <a:rPr lang="fa-IR" smtClean="0"/>
              <a:t>29/03/1443</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98AAA23-D808-4718-A78B-33C412771C52}" type="slidenum">
              <a:rPr lang="fa-IR" smtClean="0"/>
              <a:t>‹#›</a:t>
            </a:fld>
            <a:endParaRPr lang="fa-IR"/>
          </a:p>
        </p:txBody>
      </p:sp>
    </p:spTree>
    <p:extLst>
      <p:ext uri="{BB962C8B-B14F-4D97-AF65-F5344CB8AC3E}">
        <p14:creationId xmlns:p14="http://schemas.microsoft.com/office/powerpoint/2010/main" val="202303978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Slide Number Placeholder 3"/>
          <p:cNvSpPr>
            <a:spLocks noGrp="1"/>
          </p:cNvSpPr>
          <p:nvPr>
            <p:ph type="sldNum" sz="quarter" idx="10"/>
          </p:nvPr>
        </p:nvSpPr>
        <p:spPr/>
        <p:txBody>
          <a:bodyPr/>
          <a:lstStyle/>
          <a:p>
            <a:fld id="{498AAA23-D808-4718-A78B-33C412771C52}" type="slidenum">
              <a:rPr lang="fa-IR" smtClean="0"/>
              <a:t>15</a:t>
            </a:fld>
            <a:endParaRPr lang="fa-IR"/>
          </a:p>
        </p:txBody>
      </p:sp>
    </p:spTree>
    <p:extLst>
      <p:ext uri="{BB962C8B-B14F-4D97-AF65-F5344CB8AC3E}">
        <p14:creationId xmlns:p14="http://schemas.microsoft.com/office/powerpoint/2010/main" val="17995355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200FC6F3-BFD7-41E6-82E2-F41C2BE226A0}" type="datetimeFigureOut">
              <a:rPr lang="fa-IR" smtClean="0"/>
              <a:t>29/03/1443</a:t>
            </a:fld>
            <a:endParaRPr lang="fa-IR"/>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fa-IR"/>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6D3BADA7-7616-4FD1-8848-D3C1109CD797}" type="slidenum">
              <a:rPr lang="fa-IR" smtClean="0"/>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00FC6F3-BFD7-41E6-82E2-F41C2BE226A0}" type="datetimeFigureOut">
              <a:rPr lang="fa-IR" smtClean="0"/>
              <a:t>29/03/1443</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6D3BADA7-7616-4FD1-8848-D3C1109CD797}"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200FC6F3-BFD7-41E6-82E2-F41C2BE226A0}" type="datetimeFigureOut">
              <a:rPr lang="fa-IR" smtClean="0"/>
              <a:t>29/03/1443</a:t>
            </a:fld>
            <a:endParaRPr lang="fa-IR"/>
          </a:p>
        </p:txBody>
      </p:sp>
      <p:sp>
        <p:nvSpPr>
          <p:cNvPr id="5" name="Footer Placeholder 4"/>
          <p:cNvSpPr>
            <a:spLocks noGrp="1"/>
          </p:cNvSpPr>
          <p:nvPr>
            <p:ph type="ftr" sz="quarter" idx="11"/>
          </p:nvPr>
        </p:nvSpPr>
        <p:spPr>
          <a:xfrm>
            <a:off x="457200" y="6556248"/>
            <a:ext cx="3657600" cy="228600"/>
          </a:xfrm>
        </p:spPr>
        <p:txBody>
          <a:bodyPr/>
          <a:lstStyle>
            <a:extLst/>
          </a:lstStyle>
          <a:p>
            <a:endParaRPr lang="fa-IR"/>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6D3BADA7-7616-4FD1-8848-D3C1109CD797}"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00FC6F3-BFD7-41E6-82E2-F41C2BE226A0}" type="datetimeFigureOut">
              <a:rPr lang="fa-IR" smtClean="0"/>
              <a:t>29/03/1443</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6D3BADA7-7616-4FD1-8848-D3C1109CD797}" type="slidenum">
              <a:rPr lang="fa-IR" smtClean="0"/>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200FC6F3-BFD7-41E6-82E2-F41C2BE226A0}" type="datetimeFigureOut">
              <a:rPr lang="fa-IR" smtClean="0"/>
              <a:t>29/03/1443</a:t>
            </a:fld>
            <a:endParaRPr lang="fa-IR"/>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fa-IR"/>
          </a:p>
        </p:txBody>
      </p:sp>
      <p:sp>
        <p:nvSpPr>
          <p:cNvPr id="6" name="Slide Number Placeholder 5"/>
          <p:cNvSpPr>
            <a:spLocks noGrp="1"/>
          </p:cNvSpPr>
          <p:nvPr>
            <p:ph type="sldNum" sz="quarter" idx="12"/>
          </p:nvPr>
        </p:nvSpPr>
        <p:spPr>
          <a:xfrm>
            <a:off x="6733952" y="6555112"/>
            <a:ext cx="588336" cy="228600"/>
          </a:xfrm>
        </p:spPr>
        <p:txBody>
          <a:bodyPr/>
          <a:lstStyle>
            <a:extLst/>
          </a:lstStyle>
          <a:p>
            <a:fld id="{6D3BADA7-7616-4FD1-8848-D3C1109CD797}" type="slidenum">
              <a:rPr lang="fa-IR" smtClean="0"/>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00FC6F3-BFD7-41E6-82E2-F41C2BE226A0}" type="datetimeFigureOut">
              <a:rPr lang="fa-IR" smtClean="0"/>
              <a:t>29/03/1443</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6D3BADA7-7616-4FD1-8848-D3C1109CD797}" type="slidenum">
              <a:rPr lang="fa-IR" smtClean="0"/>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00FC6F3-BFD7-41E6-82E2-F41C2BE226A0}" type="datetimeFigureOut">
              <a:rPr lang="fa-IR" smtClean="0"/>
              <a:t>29/03/1443</a:t>
            </a:fld>
            <a:endParaRPr lang="fa-IR"/>
          </a:p>
        </p:txBody>
      </p:sp>
      <p:sp>
        <p:nvSpPr>
          <p:cNvPr id="8" name="Footer Placeholder 7"/>
          <p:cNvSpPr>
            <a:spLocks noGrp="1"/>
          </p:cNvSpPr>
          <p:nvPr>
            <p:ph type="ftr" sz="quarter" idx="11"/>
          </p:nvPr>
        </p:nvSpPr>
        <p:spPr/>
        <p:txBody>
          <a:bodyPr/>
          <a:lstStyle>
            <a:extLst/>
          </a:lstStyle>
          <a:p>
            <a:endParaRPr lang="fa-IR"/>
          </a:p>
        </p:txBody>
      </p:sp>
      <p:sp>
        <p:nvSpPr>
          <p:cNvPr id="9" name="Slide Number Placeholder 8"/>
          <p:cNvSpPr>
            <a:spLocks noGrp="1"/>
          </p:cNvSpPr>
          <p:nvPr>
            <p:ph type="sldNum" sz="quarter" idx="12"/>
          </p:nvPr>
        </p:nvSpPr>
        <p:spPr/>
        <p:txBody>
          <a:bodyPr/>
          <a:lstStyle>
            <a:extLst/>
          </a:lstStyle>
          <a:p>
            <a:fld id="{6D3BADA7-7616-4FD1-8848-D3C1109CD797}" type="slidenum">
              <a:rPr lang="fa-IR" smtClean="0"/>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00FC6F3-BFD7-41E6-82E2-F41C2BE226A0}" type="datetimeFigureOut">
              <a:rPr lang="fa-IR" smtClean="0"/>
              <a:t>29/03/1443</a:t>
            </a:fld>
            <a:endParaRPr lang="fa-IR"/>
          </a:p>
        </p:txBody>
      </p:sp>
      <p:sp>
        <p:nvSpPr>
          <p:cNvPr id="4" name="Footer Placeholder 3"/>
          <p:cNvSpPr>
            <a:spLocks noGrp="1"/>
          </p:cNvSpPr>
          <p:nvPr>
            <p:ph type="ftr" sz="quarter" idx="11"/>
          </p:nvPr>
        </p:nvSpPr>
        <p:spPr/>
        <p:txBody>
          <a:bodyPr/>
          <a:lstStyle>
            <a:extLst/>
          </a:lstStyle>
          <a:p>
            <a:endParaRPr lang="fa-IR"/>
          </a:p>
        </p:txBody>
      </p:sp>
      <p:sp>
        <p:nvSpPr>
          <p:cNvPr id="5" name="Slide Number Placeholder 4"/>
          <p:cNvSpPr>
            <a:spLocks noGrp="1"/>
          </p:cNvSpPr>
          <p:nvPr>
            <p:ph type="sldNum" sz="quarter" idx="12"/>
          </p:nvPr>
        </p:nvSpPr>
        <p:spPr/>
        <p:txBody>
          <a:bodyPr/>
          <a:lstStyle>
            <a:extLst/>
          </a:lstStyle>
          <a:p>
            <a:fld id="{6D3BADA7-7616-4FD1-8848-D3C1109CD797}" type="slidenum">
              <a:rPr lang="fa-IR" smtClean="0"/>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200FC6F3-BFD7-41E6-82E2-F41C2BE226A0}" type="datetimeFigureOut">
              <a:rPr lang="fa-IR" smtClean="0"/>
              <a:t>29/03/1443</a:t>
            </a:fld>
            <a:endParaRPr lang="fa-IR"/>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fa-IR"/>
          </a:p>
        </p:txBody>
      </p:sp>
      <p:sp>
        <p:nvSpPr>
          <p:cNvPr id="4" name="Slide Number Placeholder 3"/>
          <p:cNvSpPr>
            <a:spLocks noGrp="1"/>
          </p:cNvSpPr>
          <p:nvPr>
            <p:ph type="sldNum" sz="quarter" idx="12"/>
          </p:nvPr>
        </p:nvSpPr>
        <p:spPr/>
        <p:txBody>
          <a:bodyPr/>
          <a:lstStyle>
            <a:extLst/>
          </a:lstStyle>
          <a:p>
            <a:fld id="{6D3BADA7-7616-4FD1-8848-D3C1109CD797}"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00FC6F3-BFD7-41E6-82E2-F41C2BE226A0}" type="datetimeFigureOut">
              <a:rPr lang="fa-IR" smtClean="0"/>
              <a:t>29/03/1443</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6D3BADA7-7616-4FD1-8848-D3C1109CD797}" type="slidenum">
              <a:rPr lang="fa-IR" smtClean="0"/>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200FC6F3-BFD7-41E6-82E2-F41C2BE226A0}" type="datetimeFigureOut">
              <a:rPr lang="fa-IR" smtClean="0"/>
              <a:t>29/03/1443</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6D3BADA7-7616-4FD1-8848-D3C1109CD797}" type="slidenum">
              <a:rPr lang="fa-IR" smtClean="0"/>
              <a:t>‹#›</a:t>
            </a:fld>
            <a:endParaRPr lang="fa-I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200FC6F3-BFD7-41E6-82E2-F41C2BE226A0}" type="datetimeFigureOut">
              <a:rPr lang="fa-IR" smtClean="0"/>
              <a:t>29/03/1443</a:t>
            </a:fld>
            <a:endParaRPr lang="fa-IR"/>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fa-IR"/>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6D3BADA7-7616-4FD1-8848-D3C1109CD797}" type="slidenum">
              <a:rPr lang="fa-IR" smtClean="0"/>
              <a:t>‹#›</a:t>
            </a:fld>
            <a:endParaRPr lang="fa-IR"/>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1"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r" rtl="1"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r" rtl="1"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r" rtl="1"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r" rtl="1"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r" rtl="1"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r" rtl="1"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r" rtl="1"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r" rtl="1"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r" rtl="1"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dirty="0" smtClean="0"/>
              <a:t>آگاه سازي داروهاي آنتي ميكروبيال</a:t>
            </a:r>
            <a:endParaRPr lang="fa-IR" dirty="0"/>
          </a:p>
        </p:txBody>
      </p:sp>
      <p:sp>
        <p:nvSpPr>
          <p:cNvPr id="3" name="Subtitle 2"/>
          <p:cNvSpPr>
            <a:spLocks noGrp="1"/>
          </p:cNvSpPr>
          <p:nvPr>
            <p:ph type="subTitle" idx="1"/>
          </p:nvPr>
        </p:nvSpPr>
        <p:spPr>
          <a:xfrm>
            <a:off x="3354442" y="4221088"/>
            <a:ext cx="5114778" cy="1368152"/>
          </a:xfrm>
        </p:spPr>
        <p:txBody>
          <a:bodyPr>
            <a:normAutofit/>
          </a:bodyPr>
          <a:lstStyle/>
          <a:p>
            <a:pPr algn="ctr"/>
            <a:r>
              <a:rPr lang="fa-IR" dirty="0" smtClean="0"/>
              <a:t>واحد آموزش به بيمار وارتقاي سلامت بيمارستان آتيه </a:t>
            </a:r>
          </a:p>
          <a:p>
            <a:pPr algn="ctr"/>
            <a:r>
              <a:rPr lang="fa-IR" dirty="0" smtClean="0"/>
              <a:t>آبان 1400</a:t>
            </a:r>
            <a:endParaRPr lang="fa-IR" dirty="0"/>
          </a:p>
        </p:txBody>
      </p:sp>
    </p:spTree>
    <p:extLst>
      <p:ext uri="{BB962C8B-B14F-4D97-AF65-F5344CB8AC3E}">
        <p14:creationId xmlns:p14="http://schemas.microsoft.com/office/powerpoint/2010/main" val="2455355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dirty="0"/>
              <a:t>پنج کلید سازمان بهداشت جهانی برای غذای ایمن </a:t>
            </a:r>
          </a:p>
        </p:txBody>
      </p:sp>
      <p:sp>
        <p:nvSpPr>
          <p:cNvPr id="3" name="Content Placeholder 2"/>
          <p:cNvSpPr>
            <a:spLocks noGrp="1"/>
          </p:cNvSpPr>
          <p:nvPr>
            <p:ph idx="1"/>
          </p:nvPr>
        </p:nvSpPr>
        <p:spPr/>
        <p:txBody>
          <a:bodyPr/>
          <a:lstStyle/>
          <a:p>
            <a:pPr algn="just">
              <a:lnSpc>
                <a:spcPct val="115000"/>
              </a:lnSpc>
              <a:spcAft>
                <a:spcPts val="1000"/>
              </a:spcAft>
            </a:pPr>
            <a:r>
              <a:rPr lang="fa-IR" sz="2800" dirty="0" smtClean="0">
                <a:solidFill>
                  <a:srgbClr val="212529"/>
                </a:solidFill>
                <a:latin typeface="inherit"/>
                <a:ea typeface="Times New Roman"/>
                <a:cs typeface="B Nazanin"/>
              </a:rPr>
              <a:t>از </a:t>
            </a:r>
            <a:r>
              <a:rPr lang="fa-IR" sz="2800" dirty="0">
                <a:solidFill>
                  <a:srgbClr val="212529"/>
                </a:solidFill>
                <a:latin typeface="inherit"/>
                <a:ea typeface="Times New Roman"/>
                <a:cs typeface="B Nazanin"/>
              </a:rPr>
              <a:t>غذا های تمیز استفاده </a:t>
            </a:r>
            <a:r>
              <a:rPr lang="fa-IR" sz="2800" dirty="0" smtClean="0">
                <a:solidFill>
                  <a:srgbClr val="212529"/>
                </a:solidFill>
                <a:latin typeface="inherit"/>
                <a:ea typeface="Times New Roman"/>
                <a:cs typeface="B Nazanin"/>
              </a:rPr>
              <a:t>کنید</a:t>
            </a:r>
          </a:p>
          <a:p>
            <a:pPr algn="just">
              <a:lnSpc>
                <a:spcPct val="115000"/>
              </a:lnSpc>
              <a:spcAft>
                <a:spcPts val="1000"/>
              </a:spcAft>
            </a:pPr>
            <a:r>
              <a:rPr lang="fa-IR" sz="2800" dirty="0" smtClean="0">
                <a:solidFill>
                  <a:srgbClr val="212529"/>
                </a:solidFill>
                <a:latin typeface="inherit"/>
                <a:ea typeface="Times New Roman"/>
                <a:cs typeface="B Nazanin"/>
              </a:rPr>
              <a:t> </a:t>
            </a:r>
            <a:r>
              <a:rPr lang="fa-IR" sz="2800" dirty="0">
                <a:solidFill>
                  <a:srgbClr val="212529"/>
                </a:solidFill>
                <a:latin typeface="inherit"/>
                <a:ea typeface="Times New Roman"/>
                <a:cs typeface="B Nazanin"/>
              </a:rPr>
              <a:t>کاملا غذا را </a:t>
            </a:r>
            <a:r>
              <a:rPr lang="fa-IR" sz="2800" dirty="0" smtClean="0">
                <a:solidFill>
                  <a:srgbClr val="212529"/>
                </a:solidFill>
                <a:latin typeface="inherit"/>
                <a:ea typeface="Times New Roman"/>
                <a:cs typeface="B Nazanin"/>
              </a:rPr>
              <a:t>بپزید</a:t>
            </a:r>
          </a:p>
          <a:p>
            <a:pPr algn="just">
              <a:lnSpc>
                <a:spcPct val="115000"/>
              </a:lnSpc>
              <a:spcAft>
                <a:spcPts val="1000"/>
              </a:spcAft>
            </a:pPr>
            <a:r>
              <a:rPr lang="fa-IR" sz="2800" dirty="0" smtClean="0">
                <a:solidFill>
                  <a:srgbClr val="212529"/>
                </a:solidFill>
                <a:latin typeface="inherit"/>
                <a:ea typeface="Times New Roman"/>
                <a:cs typeface="B Nazanin"/>
              </a:rPr>
              <a:t> </a:t>
            </a:r>
            <a:r>
              <a:rPr lang="fa-IR" sz="2800" dirty="0">
                <a:solidFill>
                  <a:srgbClr val="212529"/>
                </a:solidFill>
                <a:latin typeface="inherit"/>
                <a:ea typeface="Times New Roman"/>
                <a:cs typeface="B Nazanin"/>
              </a:rPr>
              <a:t>غذا را در دمای مناسب نگه </a:t>
            </a:r>
            <a:r>
              <a:rPr lang="fa-IR" sz="2800" dirty="0" smtClean="0">
                <a:solidFill>
                  <a:srgbClr val="212529"/>
                </a:solidFill>
                <a:latin typeface="inherit"/>
                <a:ea typeface="Times New Roman"/>
                <a:cs typeface="B Nazanin"/>
              </a:rPr>
              <a:t>دارید</a:t>
            </a:r>
          </a:p>
          <a:p>
            <a:pPr algn="just">
              <a:lnSpc>
                <a:spcPct val="115000"/>
              </a:lnSpc>
              <a:spcAft>
                <a:spcPts val="1000"/>
              </a:spcAft>
            </a:pPr>
            <a:r>
              <a:rPr lang="fa-IR" sz="2800" dirty="0" smtClean="0">
                <a:solidFill>
                  <a:srgbClr val="212529"/>
                </a:solidFill>
                <a:latin typeface="inherit"/>
                <a:ea typeface="Times New Roman"/>
                <a:cs typeface="B Nazanin"/>
              </a:rPr>
              <a:t>از </a:t>
            </a:r>
            <a:r>
              <a:rPr lang="fa-IR" sz="2800" dirty="0">
                <a:solidFill>
                  <a:srgbClr val="212529"/>
                </a:solidFill>
                <a:latin typeface="inherit"/>
                <a:ea typeface="Times New Roman"/>
                <a:cs typeface="B Nazanin"/>
              </a:rPr>
              <a:t>آب و مواد اولیه سالم استفاده </a:t>
            </a:r>
            <a:r>
              <a:rPr lang="fa-IR" sz="2800" dirty="0" smtClean="0">
                <a:solidFill>
                  <a:srgbClr val="212529"/>
                </a:solidFill>
                <a:latin typeface="inherit"/>
                <a:ea typeface="Times New Roman"/>
                <a:cs typeface="B Nazanin"/>
              </a:rPr>
              <a:t>کنید</a:t>
            </a:r>
          </a:p>
          <a:p>
            <a:pPr algn="just">
              <a:lnSpc>
                <a:spcPct val="115000"/>
              </a:lnSpc>
              <a:spcAft>
                <a:spcPts val="1000"/>
              </a:spcAft>
            </a:pPr>
            <a:r>
              <a:rPr lang="fa-IR" sz="2800" dirty="0" smtClean="0">
                <a:solidFill>
                  <a:srgbClr val="212529"/>
                </a:solidFill>
                <a:latin typeface="inherit"/>
                <a:ea typeface="Times New Roman"/>
                <a:cs typeface="B Nazanin"/>
              </a:rPr>
              <a:t> </a:t>
            </a:r>
            <a:r>
              <a:rPr lang="fa-IR" sz="2800" dirty="0">
                <a:solidFill>
                  <a:srgbClr val="212529"/>
                </a:solidFill>
                <a:latin typeface="inherit"/>
                <a:ea typeface="Times New Roman"/>
                <a:cs typeface="B Nazanin"/>
              </a:rPr>
              <a:t>غذاهایی را انتخاب کنید که مورد تایید سازمان غذا و دارو است.</a:t>
            </a:r>
            <a:endParaRPr lang="en-US" sz="2400" dirty="0">
              <a:latin typeface="Calibri"/>
              <a:ea typeface="Calibri"/>
              <a:cs typeface="Arial"/>
            </a:endParaRPr>
          </a:p>
          <a:p>
            <a:endParaRPr lang="fa-IR" dirty="0"/>
          </a:p>
        </p:txBody>
      </p:sp>
    </p:spTree>
    <p:extLst>
      <p:ext uri="{BB962C8B-B14F-4D97-AF65-F5344CB8AC3E}">
        <p14:creationId xmlns:p14="http://schemas.microsoft.com/office/powerpoint/2010/main" val="2738356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a-IR" sz="2800" dirty="0"/>
              <a:t>برای جلوگیری و کنترل شیوع مقاومت آنتی بیوتیکی، متخصصان بهداشت می توانند:</a:t>
            </a:r>
            <a:endParaRPr lang="en-US" sz="2800" dirty="0"/>
          </a:p>
        </p:txBody>
      </p:sp>
      <p:sp>
        <p:nvSpPr>
          <p:cNvPr id="3" name="Content Placeholder 2"/>
          <p:cNvSpPr>
            <a:spLocks noGrp="1"/>
          </p:cNvSpPr>
          <p:nvPr>
            <p:ph idx="1"/>
          </p:nvPr>
        </p:nvSpPr>
        <p:spPr/>
        <p:txBody>
          <a:bodyPr>
            <a:normAutofit fontScale="92500" lnSpcReduction="10000"/>
          </a:bodyPr>
          <a:lstStyle/>
          <a:p>
            <a:pPr indent="-228600" algn="just">
              <a:lnSpc>
                <a:spcPct val="115000"/>
              </a:lnSpc>
              <a:spcAft>
                <a:spcPts val="1000"/>
              </a:spcAft>
            </a:pPr>
            <a:r>
              <a:rPr lang="fa-IR" sz="2800" dirty="0">
                <a:solidFill>
                  <a:srgbClr val="212529"/>
                </a:solidFill>
                <a:latin typeface="inherit"/>
                <a:ea typeface="Times New Roman"/>
                <a:cs typeface="B Nazanin"/>
              </a:rPr>
              <a:t>با اطمینان از تمیز بودن دست ها، وسایل و محیط از عفونت جلوگیری کنند.</a:t>
            </a:r>
            <a:endParaRPr lang="en-US" sz="2400" dirty="0">
              <a:latin typeface="Calibri"/>
              <a:ea typeface="Calibri"/>
              <a:cs typeface="Arial"/>
            </a:endParaRPr>
          </a:p>
          <a:p>
            <a:pPr indent="-228600" algn="just">
              <a:lnSpc>
                <a:spcPct val="115000"/>
              </a:lnSpc>
              <a:spcAft>
                <a:spcPts val="1000"/>
              </a:spcAft>
            </a:pPr>
            <a:r>
              <a:rPr lang="fa-IR" sz="2800" dirty="0">
                <a:solidFill>
                  <a:srgbClr val="212529"/>
                </a:solidFill>
                <a:latin typeface="Calibri"/>
                <a:ea typeface="Times New Roman"/>
                <a:cs typeface="Times New Roman"/>
              </a:rPr>
              <a:t> </a:t>
            </a:r>
            <a:r>
              <a:rPr lang="fa-IR" sz="2800" dirty="0">
                <a:solidFill>
                  <a:srgbClr val="212529"/>
                </a:solidFill>
                <a:latin typeface="inherit"/>
                <a:ea typeface="Times New Roman"/>
                <a:cs typeface="B Nazanin"/>
              </a:rPr>
              <a:t>طبق دستورالعمل های فعلی، آنتی بیوتیک ها را فقط در صورت نیاز تجویز و توزیع کنند.</a:t>
            </a:r>
            <a:endParaRPr lang="en-US" sz="2400" dirty="0">
              <a:latin typeface="Calibri"/>
              <a:ea typeface="Calibri"/>
              <a:cs typeface="Arial"/>
            </a:endParaRPr>
          </a:p>
          <a:p>
            <a:pPr indent="-228600" algn="just">
              <a:lnSpc>
                <a:spcPct val="115000"/>
              </a:lnSpc>
              <a:spcAft>
                <a:spcPts val="1000"/>
              </a:spcAft>
            </a:pPr>
            <a:r>
              <a:rPr lang="fa-IR" sz="2800" dirty="0" smtClean="0">
                <a:solidFill>
                  <a:srgbClr val="212529"/>
                </a:solidFill>
                <a:latin typeface="inherit"/>
                <a:ea typeface="Times New Roman"/>
                <a:cs typeface="B Nazanin"/>
              </a:rPr>
              <a:t>عفونت </a:t>
            </a:r>
            <a:r>
              <a:rPr lang="fa-IR" sz="2800" dirty="0">
                <a:solidFill>
                  <a:srgbClr val="212529"/>
                </a:solidFill>
                <a:latin typeface="inherit"/>
                <a:ea typeface="Times New Roman"/>
                <a:cs typeface="B Nazanin"/>
              </a:rPr>
              <a:t>های مقاوم به آنتی بیوتیک را به تیم های نظارتی گزارش دهند</a:t>
            </a:r>
            <a:r>
              <a:rPr lang="fa-IR" sz="2800" dirty="0" smtClean="0">
                <a:solidFill>
                  <a:srgbClr val="212529"/>
                </a:solidFill>
                <a:latin typeface="inherit"/>
                <a:ea typeface="Times New Roman"/>
                <a:cs typeface="B Nazanin"/>
              </a:rPr>
              <a:t>.</a:t>
            </a:r>
            <a:endParaRPr lang="en-US" sz="2400" dirty="0" smtClean="0">
              <a:latin typeface="Calibri"/>
              <a:ea typeface="Calibri"/>
              <a:cs typeface="Arial"/>
            </a:endParaRPr>
          </a:p>
          <a:p>
            <a:pPr indent="-228600" algn="just">
              <a:lnSpc>
                <a:spcPct val="115000"/>
              </a:lnSpc>
              <a:spcAft>
                <a:spcPts val="1000"/>
              </a:spcAft>
            </a:pPr>
            <a:r>
              <a:rPr lang="fa-IR" sz="2800" dirty="0">
                <a:solidFill>
                  <a:srgbClr val="212529"/>
                </a:solidFill>
                <a:latin typeface="Calibri"/>
                <a:ea typeface="Times New Roman"/>
                <a:cs typeface="Times New Roman"/>
              </a:rPr>
              <a:t> </a:t>
            </a:r>
            <a:r>
              <a:rPr lang="fa-IR" sz="2800" dirty="0">
                <a:solidFill>
                  <a:srgbClr val="212529"/>
                </a:solidFill>
                <a:latin typeface="inherit"/>
                <a:ea typeface="Times New Roman"/>
                <a:cs typeface="B Nazanin"/>
              </a:rPr>
              <a:t>در مورد نحوه مصرف صحیح آنتی بیوتیک،</a:t>
            </a:r>
            <a:r>
              <a:rPr lang="fa-IR" sz="2800" dirty="0">
                <a:solidFill>
                  <a:srgbClr val="212529"/>
                </a:solidFill>
                <a:latin typeface="Calibri"/>
                <a:ea typeface="Times New Roman"/>
                <a:cs typeface="Times New Roman"/>
              </a:rPr>
              <a:t> </a:t>
            </a:r>
            <a:r>
              <a:rPr lang="fa-IR" sz="2800" b="1" dirty="0">
                <a:solidFill>
                  <a:srgbClr val="FF0000"/>
                </a:solidFill>
                <a:latin typeface="inherit"/>
                <a:ea typeface="Times New Roman"/>
                <a:cs typeface="B Nazanin"/>
              </a:rPr>
              <a:t>مقاومت آنتی بیوتیک در بدن</a:t>
            </a:r>
            <a:r>
              <a:rPr lang="fa-IR" sz="2800" dirty="0">
                <a:solidFill>
                  <a:srgbClr val="FF0000"/>
                </a:solidFill>
                <a:latin typeface="Calibri"/>
                <a:ea typeface="Times New Roman"/>
                <a:cs typeface="Times New Roman"/>
              </a:rPr>
              <a:t> </a:t>
            </a:r>
            <a:r>
              <a:rPr lang="fa-IR" sz="2800" dirty="0">
                <a:solidFill>
                  <a:srgbClr val="212529"/>
                </a:solidFill>
                <a:latin typeface="inherit"/>
                <a:ea typeface="Times New Roman"/>
                <a:cs typeface="B Nazanin"/>
              </a:rPr>
              <a:t>و خطرات سوء مصرف با بیماران خود صحبت کنند.</a:t>
            </a:r>
            <a:endParaRPr lang="en-US" sz="2400" dirty="0">
              <a:latin typeface="Calibri"/>
              <a:ea typeface="Calibri"/>
              <a:cs typeface="Arial"/>
            </a:endParaRPr>
          </a:p>
          <a:p>
            <a:r>
              <a:rPr lang="fa-IR" sz="2800" dirty="0" smtClean="0">
                <a:solidFill>
                  <a:srgbClr val="212529"/>
                </a:solidFill>
                <a:latin typeface="inherit"/>
                <a:ea typeface="Times New Roman"/>
                <a:cs typeface="B Nazanin"/>
              </a:rPr>
              <a:t>با </a:t>
            </a:r>
            <a:r>
              <a:rPr lang="fa-IR" sz="2800" dirty="0">
                <a:solidFill>
                  <a:srgbClr val="212529"/>
                </a:solidFill>
                <a:latin typeface="inherit"/>
                <a:ea typeface="Times New Roman"/>
                <a:cs typeface="B Nazanin"/>
              </a:rPr>
              <a:t>بیماران خود در مورد پیشگیری از عفونت صحبت کنند.</a:t>
            </a:r>
            <a:endParaRPr lang="fa-IR" dirty="0"/>
          </a:p>
        </p:txBody>
      </p:sp>
    </p:spTree>
    <p:extLst>
      <p:ext uri="{BB962C8B-B14F-4D97-AF65-F5344CB8AC3E}">
        <p14:creationId xmlns:p14="http://schemas.microsoft.com/office/powerpoint/2010/main" val="24594645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7239000" cy="1224136"/>
          </a:xfrm>
        </p:spPr>
        <p:txBody>
          <a:bodyPr>
            <a:noAutofit/>
          </a:bodyPr>
          <a:lstStyle/>
          <a:p>
            <a:pPr algn="ctr"/>
            <a:r>
              <a:rPr lang="fa-IR" sz="2400" dirty="0"/>
              <a:t>برای جلوگیری و کنترل گسترش مقاومت آنتی بیوتیک در بدن ، بخش کشاورزی می تواند:</a:t>
            </a:r>
            <a:r>
              <a:rPr lang="en-US" sz="2800" dirty="0"/>
              <a:t/>
            </a:r>
            <a:br>
              <a:rPr lang="en-US" sz="2800" dirty="0"/>
            </a:br>
            <a:endParaRPr lang="fa-IR" sz="2800" dirty="0"/>
          </a:p>
        </p:txBody>
      </p:sp>
      <p:sp>
        <p:nvSpPr>
          <p:cNvPr id="3" name="Content Placeholder 2"/>
          <p:cNvSpPr>
            <a:spLocks noGrp="1"/>
          </p:cNvSpPr>
          <p:nvPr>
            <p:ph idx="1"/>
          </p:nvPr>
        </p:nvSpPr>
        <p:spPr/>
        <p:txBody>
          <a:bodyPr>
            <a:normAutofit fontScale="85000" lnSpcReduction="20000"/>
          </a:bodyPr>
          <a:lstStyle/>
          <a:p>
            <a:pPr indent="-228600" algn="just">
              <a:lnSpc>
                <a:spcPct val="115000"/>
              </a:lnSpc>
              <a:spcAft>
                <a:spcPts val="1000"/>
              </a:spcAft>
            </a:pPr>
            <a:r>
              <a:rPr lang="fa-IR" sz="2800" dirty="0">
                <a:solidFill>
                  <a:srgbClr val="212529"/>
                </a:solidFill>
                <a:latin typeface="inherit"/>
                <a:ea typeface="Times New Roman"/>
                <a:cs typeface="B Nazanin"/>
              </a:rPr>
              <a:t>فقط به حیوانات تحت نظارت دامپزشکی آنتی بیوتیک بدهد.</a:t>
            </a:r>
            <a:endParaRPr lang="en-US" sz="2400" dirty="0">
              <a:latin typeface="Calibri"/>
              <a:ea typeface="Calibri"/>
              <a:cs typeface="Arial"/>
            </a:endParaRPr>
          </a:p>
          <a:p>
            <a:pPr indent="-228600" algn="just">
              <a:lnSpc>
                <a:spcPct val="115000"/>
              </a:lnSpc>
              <a:spcAft>
                <a:spcPts val="1000"/>
              </a:spcAft>
            </a:pPr>
            <a:r>
              <a:rPr lang="fa-IR" sz="2800" dirty="0" smtClean="0">
                <a:solidFill>
                  <a:srgbClr val="212529"/>
                </a:solidFill>
                <a:latin typeface="inherit"/>
                <a:ea typeface="Times New Roman"/>
                <a:cs typeface="B Nazanin"/>
              </a:rPr>
              <a:t>از </a:t>
            </a:r>
            <a:r>
              <a:rPr lang="fa-IR" sz="2800" dirty="0">
                <a:solidFill>
                  <a:srgbClr val="212529"/>
                </a:solidFill>
                <a:latin typeface="inherit"/>
                <a:ea typeface="Times New Roman"/>
                <a:cs typeface="B Nazanin"/>
              </a:rPr>
              <a:t>آنتی بیوتیک برای تقویت رشد یا جلوگیری از بیماری در حیوانات سالم استفاده نکند.</a:t>
            </a:r>
            <a:endParaRPr lang="en-US" sz="2400" dirty="0">
              <a:latin typeface="Calibri"/>
              <a:ea typeface="Calibri"/>
              <a:cs typeface="Arial"/>
            </a:endParaRPr>
          </a:p>
          <a:p>
            <a:pPr indent="-228600" algn="just">
              <a:lnSpc>
                <a:spcPct val="115000"/>
              </a:lnSpc>
              <a:spcAft>
                <a:spcPts val="1000"/>
              </a:spcAft>
            </a:pPr>
            <a:r>
              <a:rPr lang="fa-IR" sz="2800" dirty="0" smtClean="0">
                <a:solidFill>
                  <a:srgbClr val="212529"/>
                </a:solidFill>
                <a:latin typeface="inherit"/>
                <a:ea typeface="Times New Roman"/>
                <a:cs typeface="B Nazanin"/>
              </a:rPr>
              <a:t>برای </a:t>
            </a:r>
            <a:r>
              <a:rPr lang="fa-IR" sz="2800" dirty="0">
                <a:solidFill>
                  <a:srgbClr val="212529"/>
                </a:solidFill>
                <a:latin typeface="inherit"/>
                <a:ea typeface="Times New Roman"/>
                <a:cs typeface="B Nazanin"/>
              </a:rPr>
              <a:t>کاهش نیاز به آنتی بیوتیک و استفاده از گزینه های جایگزین آنتی بیوتیک در صورت موجود بودن، حیوانات را واکسینه کند.</a:t>
            </a:r>
            <a:endParaRPr lang="en-US" sz="2400" dirty="0">
              <a:latin typeface="Calibri"/>
              <a:ea typeface="Calibri"/>
              <a:cs typeface="Arial"/>
            </a:endParaRPr>
          </a:p>
          <a:p>
            <a:pPr indent="-228600" algn="just">
              <a:lnSpc>
                <a:spcPct val="115000"/>
              </a:lnSpc>
              <a:spcAft>
                <a:spcPts val="1000"/>
              </a:spcAft>
            </a:pPr>
            <a:r>
              <a:rPr lang="fa-IR" sz="2800" dirty="0" smtClean="0">
                <a:solidFill>
                  <a:srgbClr val="212529"/>
                </a:solidFill>
                <a:latin typeface="inherit"/>
                <a:ea typeface="Times New Roman"/>
                <a:cs typeface="B Nazanin"/>
              </a:rPr>
              <a:t>اقدامات </a:t>
            </a:r>
            <a:r>
              <a:rPr lang="fa-IR" sz="2800" dirty="0">
                <a:solidFill>
                  <a:srgbClr val="212529"/>
                </a:solidFill>
                <a:latin typeface="inherit"/>
                <a:ea typeface="Times New Roman"/>
                <a:cs typeface="B Nazanin"/>
              </a:rPr>
              <a:t>موثر را در تمام مراحل تولید و فرآوری مواد غذایی از منابع حیوانی و گیاهی ترویج و به کار ببرد.</a:t>
            </a:r>
            <a:endParaRPr lang="en-US" sz="2400" dirty="0">
              <a:latin typeface="Calibri"/>
              <a:ea typeface="Calibri"/>
              <a:cs typeface="Arial"/>
            </a:endParaRPr>
          </a:p>
          <a:p>
            <a:pPr indent="-228600" algn="just">
              <a:lnSpc>
                <a:spcPct val="115000"/>
              </a:lnSpc>
              <a:spcAft>
                <a:spcPts val="1000"/>
              </a:spcAft>
            </a:pPr>
            <a:r>
              <a:rPr lang="fa-IR" sz="2800" dirty="0" smtClean="0">
                <a:solidFill>
                  <a:srgbClr val="212529"/>
                </a:solidFill>
                <a:latin typeface="inherit"/>
                <a:ea typeface="Times New Roman"/>
                <a:cs typeface="B Nazanin"/>
              </a:rPr>
              <a:t>بهبود </a:t>
            </a:r>
            <a:r>
              <a:rPr lang="fa-IR" sz="2800" dirty="0">
                <a:solidFill>
                  <a:srgbClr val="212529"/>
                </a:solidFill>
                <a:latin typeface="inherit"/>
                <a:ea typeface="Times New Roman"/>
                <a:cs typeface="B Nazanin"/>
              </a:rPr>
              <a:t>امنیت زیستی در مزارع و جلوگیری از عفونت از طریق بهبود بهداشت و رفاه حیوانات.</a:t>
            </a:r>
            <a:endParaRPr lang="en-US" sz="2400" dirty="0">
              <a:latin typeface="Calibri"/>
              <a:ea typeface="Calibri"/>
              <a:cs typeface="Arial"/>
            </a:endParaRPr>
          </a:p>
          <a:p>
            <a:pPr>
              <a:lnSpc>
                <a:spcPct val="115000"/>
              </a:lnSpc>
              <a:spcAft>
                <a:spcPts val="1000"/>
              </a:spcAft>
            </a:pPr>
            <a:r>
              <a:rPr lang="fa-IR" sz="2800" dirty="0">
                <a:solidFill>
                  <a:srgbClr val="212529"/>
                </a:solidFill>
                <a:latin typeface="inherit"/>
                <a:ea typeface="Times New Roman"/>
                <a:cs typeface="B Nazanin"/>
              </a:rPr>
              <a:t>کاهش مصرف آنتی بیوتیک</a:t>
            </a:r>
            <a:endParaRPr lang="en-US" sz="2400" dirty="0">
              <a:latin typeface="Calibri"/>
              <a:ea typeface="Calibri"/>
              <a:cs typeface="Arial"/>
            </a:endParaRPr>
          </a:p>
          <a:p>
            <a:endParaRPr lang="fa-IR" dirty="0"/>
          </a:p>
        </p:txBody>
      </p:sp>
    </p:spTree>
    <p:extLst>
      <p:ext uri="{BB962C8B-B14F-4D97-AF65-F5344CB8AC3E}">
        <p14:creationId xmlns:p14="http://schemas.microsoft.com/office/powerpoint/2010/main" val="2706201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fa-IR" sz="2400" dirty="0" smtClean="0"/>
              <a:t>یشرفت </a:t>
            </a:r>
            <a:r>
              <a:rPr lang="fa-IR" sz="2400" dirty="0"/>
              <a:t>های اخیر در رابطه با مقاومت آنتی بیوتیک در </a:t>
            </a:r>
            <a:r>
              <a:rPr lang="fa-IR" sz="2400" dirty="0" smtClean="0"/>
              <a:t>بدن</a:t>
            </a:r>
            <a:endParaRPr lang="fa-IR" sz="2400" dirty="0"/>
          </a:p>
        </p:txBody>
      </p:sp>
      <p:sp>
        <p:nvSpPr>
          <p:cNvPr id="3" name="Content Placeholder 2"/>
          <p:cNvSpPr>
            <a:spLocks noGrp="1"/>
          </p:cNvSpPr>
          <p:nvPr>
            <p:ph idx="1"/>
          </p:nvPr>
        </p:nvSpPr>
        <p:spPr/>
        <p:txBody>
          <a:bodyPr>
            <a:normAutofit fontScale="92500" lnSpcReduction="10000"/>
          </a:bodyPr>
          <a:lstStyle/>
          <a:p>
            <a:pPr algn="just">
              <a:lnSpc>
                <a:spcPct val="115000"/>
              </a:lnSpc>
              <a:spcAft>
                <a:spcPts val="1000"/>
              </a:spcAft>
            </a:pPr>
            <a:r>
              <a:rPr lang="fa-IR" sz="2800" dirty="0">
                <a:solidFill>
                  <a:srgbClr val="212529"/>
                </a:solidFill>
                <a:latin typeface="inherit"/>
                <a:ea typeface="Times New Roman"/>
                <a:cs typeface="B Nazanin"/>
              </a:rPr>
              <a:t>در حالی که برخی از آنتی بیوتیک های جدید در دست تولید هستند، انتظار می رود هیچ یک از آن ها در برابر خطرناک ترین اشکال باکتری های مقاوم به آنتی بیوتیک موثر نباشند. با توجه به سهولت و تکرار مسافرت مردم در حال حاضر،</a:t>
            </a:r>
            <a:r>
              <a:rPr lang="fa-IR" sz="2800" dirty="0">
                <a:solidFill>
                  <a:srgbClr val="212529"/>
                </a:solidFill>
                <a:latin typeface="Calibri"/>
                <a:ea typeface="Times New Roman"/>
                <a:cs typeface="Times New Roman"/>
              </a:rPr>
              <a:t> </a:t>
            </a:r>
            <a:r>
              <a:rPr lang="fa-IR" sz="2800" b="1" dirty="0">
                <a:solidFill>
                  <a:srgbClr val="FF0000"/>
                </a:solidFill>
                <a:latin typeface="inherit"/>
                <a:ea typeface="Times New Roman"/>
                <a:cs typeface="B Nazanin"/>
              </a:rPr>
              <a:t>مقاومت آنتی بیوتیک در بدن</a:t>
            </a:r>
            <a:r>
              <a:rPr lang="fa-IR" sz="2800" dirty="0">
                <a:solidFill>
                  <a:srgbClr val="212529"/>
                </a:solidFill>
                <a:latin typeface="Calibri"/>
                <a:ea typeface="Times New Roman"/>
                <a:cs typeface="Times New Roman"/>
              </a:rPr>
              <a:t> </a:t>
            </a:r>
            <a:r>
              <a:rPr lang="fa-IR" sz="2800" dirty="0">
                <a:solidFill>
                  <a:srgbClr val="212529"/>
                </a:solidFill>
                <a:latin typeface="inherit"/>
                <a:ea typeface="Times New Roman"/>
                <a:cs typeface="B Nazanin"/>
              </a:rPr>
              <a:t>یک مشکل جهانی است که نیاز به تلاش همه کشورها و بسیاری از بخش ها دارد.</a:t>
            </a:r>
            <a:endParaRPr lang="en-US" sz="2400" dirty="0">
              <a:latin typeface="Calibri"/>
              <a:ea typeface="Calibri"/>
              <a:cs typeface="Arial"/>
            </a:endParaRPr>
          </a:p>
          <a:p>
            <a:pPr algn="just">
              <a:lnSpc>
                <a:spcPct val="115000"/>
              </a:lnSpc>
              <a:spcAft>
                <a:spcPts val="1000"/>
              </a:spcAft>
            </a:pPr>
            <a:r>
              <a:rPr lang="fa-IR" sz="2800" b="1" dirty="0" smtClean="0">
                <a:solidFill>
                  <a:srgbClr val="FF0000"/>
                </a:solidFill>
                <a:latin typeface="inherit"/>
                <a:ea typeface="Times New Roman"/>
                <a:cs typeface="B Nazanin"/>
              </a:rPr>
              <a:t>مقاومت </a:t>
            </a:r>
            <a:r>
              <a:rPr lang="fa-IR" sz="2800" b="1" dirty="0">
                <a:solidFill>
                  <a:srgbClr val="FF0000"/>
                </a:solidFill>
                <a:latin typeface="inherit"/>
                <a:ea typeface="Times New Roman"/>
                <a:cs typeface="B Nazanin"/>
              </a:rPr>
              <a:t>آنتی بیوتیک در بدن</a:t>
            </a:r>
            <a:r>
              <a:rPr lang="fa-IR" sz="2800" dirty="0">
                <a:solidFill>
                  <a:srgbClr val="212529"/>
                </a:solidFill>
                <a:latin typeface="Calibri"/>
                <a:ea typeface="Times New Roman"/>
                <a:cs typeface="Times New Roman"/>
              </a:rPr>
              <a:t> </a:t>
            </a:r>
            <a:r>
              <a:rPr lang="fa-IR" sz="2800" dirty="0">
                <a:solidFill>
                  <a:srgbClr val="212529"/>
                </a:solidFill>
                <a:latin typeface="inherit"/>
                <a:ea typeface="Times New Roman"/>
                <a:cs typeface="B Nazanin"/>
              </a:rPr>
              <a:t>، دستاوردهای پزشکی مدرن را به خطر می اندازد. پیوند اعضا، شیمی درمانی و جراحی هایی مانند سزارین بدون آنتی بیوتیک های موثر برای پیشگیری و درمان عفونت ها بسیار خطرناک تر می شوند.</a:t>
            </a:r>
            <a:endParaRPr lang="en-US" sz="2400" dirty="0">
              <a:latin typeface="Calibri"/>
              <a:ea typeface="Calibri"/>
              <a:cs typeface="Arial"/>
            </a:endParaRPr>
          </a:p>
          <a:p>
            <a:endParaRPr lang="fa-IR" dirty="0"/>
          </a:p>
        </p:txBody>
      </p:sp>
    </p:spTree>
    <p:extLst>
      <p:ext uri="{BB962C8B-B14F-4D97-AF65-F5344CB8AC3E}">
        <p14:creationId xmlns:p14="http://schemas.microsoft.com/office/powerpoint/2010/main" val="2423787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fa-IR" sz="2400" dirty="0" smtClean="0"/>
              <a:t>برنامه سازمان بهداشت جهانی برای مقاومت آنتی بیوتیک</a:t>
            </a:r>
            <a:endParaRPr lang="fa-IR" sz="2400" dirty="0"/>
          </a:p>
        </p:txBody>
      </p:sp>
      <p:sp>
        <p:nvSpPr>
          <p:cNvPr id="3" name="Content Placeholder 2"/>
          <p:cNvSpPr>
            <a:spLocks noGrp="1"/>
          </p:cNvSpPr>
          <p:nvPr>
            <p:ph idx="1"/>
          </p:nvPr>
        </p:nvSpPr>
        <p:spPr/>
        <p:txBody>
          <a:bodyPr>
            <a:normAutofit lnSpcReduction="10000"/>
          </a:bodyPr>
          <a:lstStyle/>
          <a:p>
            <a:pPr>
              <a:lnSpc>
                <a:spcPct val="115000"/>
              </a:lnSpc>
              <a:spcAft>
                <a:spcPts val="1000"/>
              </a:spcAft>
            </a:pPr>
            <a:r>
              <a:rPr lang="fa-IR" sz="2800" dirty="0">
                <a:solidFill>
                  <a:srgbClr val="212529"/>
                </a:solidFill>
                <a:latin typeface="inherit"/>
                <a:ea typeface="Times New Roman"/>
                <a:cs typeface="B Nazanin"/>
              </a:rPr>
              <a:t>برنامه سازمان بهداشت جهانی برای مقاومت آنتی </a:t>
            </a:r>
            <a:r>
              <a:rPr lang="fa-IR" sz="2800" dirty="0" smtClean="0">
                <a:solidFill>
                  <a:srgbClr val="212529"/>
                </a:solidFill>
                <a:latin typeface="inherit"/>
                <a:ea typeface="Times New Roman"/>
                <a:cs typeface="B Nazanin"/>
              </a:rPr>
              <a:t>بیوتیک</a:t>
            </a:r>
            <a:r>
              <a:rPr lang="fa-IR" sz="2400" dirty="0" smtClean="0">
                <a:latin typeface="Calibri"/>
                <a:ea typeface="Times New Roman"/>
                <a:cs typeface="Arial"/>
              </a:rPr>
              <a:t> </a:t>
            </a:r>
            <a:r>
              <a:rPr lang="fa-IR" sz="2800" dirty="0" smtClean="0">
                <a:solidFill>
                  <a:srgbClr val="212529"/>
                </a:solidFill>
                <a:latin typeface="inherit"/>
                <a:ea typeface="Times New Roman"/>
                <a:cs typeface="B Nazanin"/>
              </a:rPr>
              <a:t>یک </a:t>
            </a:r>
            <a:r>
              <a:rPr lang="fa-IR" sz="2800" dirty="0">
                <a:solidFill>
                  <a:srgbClr val="212529"/>
                </a:solidFill>
                <a:latin typeface="inherit"/>
                <a:ea typeface="Times New Roman"/>
                <a:cs typeface="B Nazanin"/>
              </a:rPr>
              <a:t>کارزار جهانی است که هدف آن افزایش آگاهی از مقاومت ضد میکروبی در سراسر جهان و تشویق بهترین روش ها در بین عموم مردم، کارکنان بهداشت و سیاست گذاران برای جلوگیری از ظهور و گسترش بیشتر عفونت های مقاوم به دارو است. ضد میکروب ها ابزار مهمی برای کمک به مبارزه با بیماری ها در انسان، حیوانات و گیاهان هستند. آن ها شامل آنتی بیوتیک، ضد ویروس، ضد قارچ و ضد پروتوزوآ </a:t>
            </a:r>
            <a:r>
              <a:rPr lang="fa-IR" sz="2800" dirty="0" smtClean="0">
                <a:solidFill>
                  <a:srgbClr val="212529"/>
                </a:solidFill>
                <a:latin typeface="inherit"/>
                <a:ea typeface="Times New Roman"/>
                <a:cs typeface="B Nazanin"/>
              </a:rPr>
              <a:t>هستند ولي استفاده صحيح ومناسب آن حائز اهميت است .</a:t>
            </a:r>
          </a:p>
          <a:p>
            <a:pPr marL="0" indent="0">
              <a:lnSpc>
                <a:spcPct val="115000"/>
              </a:lnSpc>
              <a:spcAft>
                <a:spcPts val="1000"/>
              </a:spcAft>
              <a:buNone/>
            </a:pPr>
            <a:r>
              <a:rPr lang="fa-IR" sz="2800" dirty="0">
                <a:solidFill>
                  <a:srgbClr val="212529"/>
                </a:solidFill>
                <a:ea typeface="Times New Roman"/>
                <a:cs typeface="Times New Roman"/>
              </a:rPr>
              <a:t> </a:t>
            </a:r>
            <a:endParaRPr lang="fa-IR" dirty="0"/>
          </a:p>
        </p:txBody>
      </p:sp>
    </p:spTree>
    <p:extLst>
      <p:ext uri="{BB962C8B-B14F-4D97-AF65-F5344CB8AC3E}">
        <p14:creationId xmlns:p14="http://schemas.microsoft.com/office/powerpoint/2010/main" val="26963671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7992888" cy="6480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9912" y="2717351"/>
            <a:ext cx="7242175" cy="1427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13200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76712"/>
          </a:xfrm>
        </p:spPr>
        <p:txBody>
          <a:bodyPr/>
          <a:lstStyle/>
          <a:p>
            <a:pPr algn="ctr"/>
            <a:r>
              <a:rPr lang="fa-IR" dirty="0" smtClean="0"/>
              <a:t>مقاومت ميكروبي چيست </a:t>
            </a:r>
            <a:endParaRPr lang="fa-IR" dirty="0"/>
          </a:p>
        </p:txBody>
      </p:sp>
      <p:sp>
        <p:nvSpPr>
          <p:cNvPr id="3" name="Content Placeholder 2"/>
          <p:cNvSpPr>
            <a:spLocks noGrp="1"/>
          </p:cNvSpPr>
          <p:nvPr>
            <p:ph idx="1"/>
          </p:nvPr>
        </p:nvSpPr>
        <p:spPr/>
        <p:txBody>
          <a:bodyPr/>
          <a:lstStyle/>
          <a:p>
            <a:r>
              <a:rPr lang="fa-IR" sz="2800" dirty="0">
                <a:solidFill>
                  <a:srgbClr val="333333"/>
                </a:solidFill>
                <a:latin typeface="Tahoma"/>
                <a:ea typeface="Times New Roman"/>
                <a:cs typeface="B Nazanin"/>
              </a:rPr>
              <a:t>مقاومت میکروبی که اغلب به عنوان مقاومت دارویی شناخته می شود هنگامی اتفاق می افتد که میکروارگانیسم هایی مانند باکتری ، ویروس ، قارچ وانگل به گونه ای تغییر می کنند که ارائه داروهایی که قبلاً برای درمان عفونت های حاصل از آنها استفاده می شد بی اثر می شود. این موضوع یک نگرانی عمده است زیرا یک عفونت مقاوم ممکن است کشنده باشد، به دیگران منتقل شود ،گسترش پیدا کند وباعث تحمیل هزینه های سنگین به افراد وجامعه شود</a:t>
            </a:r>
            <a:endParaRPr lang="fa-IR" dirty="0"/>
          </a:p>
        </p:txBody>
      </p:sp>
    </p:spTree>
    <p:extLst>
      <p:ext uri="{BB962C8B-B14F-4D97-AF65-F5344CB8AC3E}">
        <p14:creationId xmlns:p14="http://schemas.microsoft.com/office/powerpoint/2010/main" val="2303717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236752"/>
          </a:xfrm>
        </p:spPr>
        <p:txBody>
          <a:bodyPr>
            <a:noAutofit/>
          </a:bodyPr>
          <a:lstStyle/>
          <a:p>
            <a:pPr algn="ctr"/>
            <a:r>
              <a:rPr lang="fa-IR" sz="2400" dirty="0"/>
              <a:t>مقاومت باکتریها چگونه وتحت تاثیر چه عواملی ایجاد می شود؟</a:t>
            </a:r>
            <a:r>
              <a:rPr lang="en-US" sz="2400" dirty="0"/>
              <a:t/>
            </a:r>
            <a:br>
              <a:rPr lang="en-US" sz="2400" dirty="0"/>
            </a:br>
            <a:endParaRPr lang="fa-IR" sz="2400" dirty="0"/>
          </a:p>
        </p:txBody>
      </p:sp>
      <p:sp>
        <p:nvSpPr>
          <p:cNvPr id="3" name="Content Placeholder 2"/>
          <p:cNvSpPr>
            <a:spLocks noGrp="1"/>
          </p:cNvSpPr>
          <p:nvPr>
            <p:ph idx="1"/>
          </p:nvPr>
        </p:nvSpPr>
        <p:spPr/>
        <p:txBody>
          <a:bodyPr/>
          <a:lstStyle/>
          <a:p>
            <a:pPr algn="just">
              <a:lnSpc>
                <a:spcPct val="115000"/>
              </a:lnSpc>
            </a:pPr>
            <a:r>
              <a:rPr lang="fa-IR" sz="2800" dirty="0">
                <a:solidFill>
                  <a:srgbClr val="333333"/>
                </a:solidFill>
                <a:latin typeface="Tahoma"/>
                <a:ea typeface="Times New Roman"/>
                <a:cs typeface="B Nazanin"/>
              </a:rPr>
              <a:t>زمانی که باکتری در مقابل ناسازگاری محیطی قرار می گیرد عکس العمل نشان می دهد. به بیان دیگر تغییرات ژنتیکی که در باکتری رخ می دهد منجر به مقاوم شدن آنها وظهور اشکال مقاوم به آنتی بیوتیک ها می شود. به عنوان مثال استافیلوکوک ها باکتریهایی هستند که ذاتاً در ۵۰ سال قبل به پنی سیلین جواب می دادند و لیکن اکنون استافیلوکوکی را که بتواند به پنی سیلسن حساس باشد به ندرت پیدا می کنیم .</a:t>
            </a:r>
            <a:endParaRPr lang="en-US" sz="2400" dirty="0">
              <a:latin typeface="Calibri"/>
              <a:ea typeface="Calibri"/>
              <a:cs typeface="Arial"/>
            </a:endParaRPr>
          </a:p>
          <a:p>
            <a:endParaRPr lang="fa-IR" dirty="0"/>
          </a:p>
        </p:txBody>
      </p:sp>
    </p:spTree>
    <p:extLst>
      <p:ext uri="{BB962C8B-B14F-4D97-AF65-F5344CB8AC3E}">
        <p14:creationId xmlns:p14="http://schemas.microsoft.com/office/powerpoint/2010/main" val="341663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04704"/>
          </a:xfrm>
        </p:spPr>
        <p:txBody>
          <a:bodyPr/>
          <a:lstStyle/>
          <a:p>
            <a:pPr algn="ctr"/>
            <a:r>
              <a:rPr lang="fa-IR" dirty="0" smtClean="0"/>
              <a:t>نكات مهم</a:t>
            </a:r>
            <a:endParaRPr lang="fa-IR" dirty="0"/>
          </a:p>
        </p:txBody>
      </p:sp>
      <p:sp>
        <p:nvSpPr>
          <p:cNvPr id="3" name="Content Placeholder 2"/>
          <p:cNvSpPr>
            <a:spLocks noGrp="1"/>
          </p:cNvSpPr>
          <p:nvPr>
            <p:ph idx="1"/>
          </p:nvPr>
        </p:nvSpPr>
        <p:spPr/>
        <p:txBody>
          <a:bodyPr>
            <a:normAutofit/>
          </a:bodyPr>
          <a:lstStyle/>
          <a:p>
            <a:r>
              <a:rPr lang="fa-IR" sz="2800" dirty="0" smtClean="0">
                <a:solidFill>
                  <a:srgbClr val="333333"/>
                </a:solidFill>
                <a:latin typeface="Tahoma"/>
                <a:ea typeface="Times New Roman"/>
                <a:cs typeface="B Nazanin"/>
              </a:rPr>
              <a:t>به </a:t>
            </a:r>
            <a:r>
              <a:rPr lang="fa-IR" sz="2800" dirty="0">
                <a:solidFill>
                  <a:srgbClr val="333333"/>
                </a:solidFill>
                <a:latin typeface="Tahoma"/>
                <a:ea typeface="Times New Roman"/>
                <a:cs typeface="B Nazanin"/>
              </a:rPr>
              <a:t>طور کلی مصرف نامناسب وغیر منطقی دارو از عمده ترین عوامل ایجادکننده مقاومت میکروبی </a:t>
            </a:r>
            <a:r>
              <a:rPr lang="fa-IR" sz="2800" dirty="0" smtClean="0">
                <a:solidFill>
                  <a:srgbClr val="333333"/>
                </a:solidFill>
                <a:latin typeface="Tahoma"/>
                <a:ea typeface="Times New Roman"/>
                <a:cs typeface="B Nazanin"/>
              </a:rPr>
              <a:t>است</a:t>
            </a:r>
          </a:p>
          <a:p>
            <a:pPr algn="just">
              <a:lnSpc>
                <a:spcPct val="115000"/>
              </a:lnSpc>
            </a:pPr>
            <a:r>
              <a:rPr lang="fa-IR" sz="2800" dirty="0">
                <a:solidFill>
                  <a:srgbClr val="333333"/>
                </a:solidFill>
                <a:latin typeface="Tahoma"/>
                <a:ea typeface="Times New Roman"/>
                <a:cs typeface="B Nazanin"/>
              </a:rPr>
              <a:t>درصورتی که آنتی بیوتیک درست مصرف نشود حتی علایم بیماری ممکن است بعداز ۲ تا ۳ روز ازبین برود ولی این دلیلی برخاتمه روند درمان با آنتی بیوتیک نیست ؛ زیرا این عمل تنها باکتریهای حساس را ازبین می برد وتعدادی باکتری دیگر را درمحل درگیر باقی می گذارد که منجر به رشد دوباره باکتری مقاوم و بروز عفونت ثانویه در همان محل می شود .</a:t>
            </a:r>
            <a:endParaRPr lang="en-US" sz="2400" dirty="0">
              <a:latin typeface="Calibri"/>
              <a:ea typeface="Calibri"/>
              <a:cs typeface="Arial"/>
            </a:endParaRPr>
          </a:p>
          <a:p>
            <a:pPr marL="0" indent="0">
              <a:buNone/>
            </a:pPr>
            <a:endParaRPr lang="fa-IR" dirty="0"/>
          </a:p>
        </p:txBody>
      </p:sp>
    </p:spTree>
    <p:extLst>
      <p:ext uri="{BB962C8B-B14F-4D97-AF65-F5344CB8AC3E}">
        <p14:creationId xmlns:p14="http://schemas.microsoft.com/office/powerpoint/2010/main" val="525391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948720"/>
          </a:xfrm>
        </p:spPr>
        <p:txBody>
          <a:bodyPr/>
          <a:lstStyle/>
          <a:p>
            <a:pPr algn="ctr"/>
            <a:r>
              <a:rPr lang="fa-IR" dirty="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t>نكات مهم</a:t>
            </a:r>
            <a:endParaRPr lang="fa-IR" dirty="0"/>
          </a:p>
        </p:txBody>
      </p:sp>
      <p:sp>
        <p:nvSpPr>
          <p:cNvPr id="3" name="Content Placeholder 2"/>
          <p:cNvSpPr>
            <a:spLocks noGrp="1"/>
          </p:cNvSpPr>
          <p:nvPr>
            <p:ph idx="1"/>
          </p:nvPr>
        </p:nvSpPr>
        <p:spPr/>
        <p:txBody>
          <a:bodyPr>
            <a:noAutofit/>
          </a:bodyPr>
          <a:lstStyle/>
          <a:p>
            <a:pPr algn="just">
              <a:lnSpc>
                <a:spcPct val="115000"/>
              </a:lnSpc>
            </a:pPr>
            <a:r>
              <a:rPr lang="fa-IR" sz="2800" dirty="0">
                <a:solidFill>
                  <a:srgbClr val="333333"/>
                </a:solidFill>
                <a:latin typeface="Tahoma"/>
                <a:ea typeface="Times New Roman"/>
                <a:cs typeface="B Nazanin"/>
              </a:rPr>
              <a:t>یکی دیگر از مشکلات ایجاد شده سوء مصرف آنتی بیوتیک ها است که این امر می تواند باعث از بین رفتن میکروب های مفید در دستگاه گوارش شود</a:t>
            </a:r>
            <a:r>
              <a:rPr lang="fa-IR" sz="2800" dirty="0">
                <a:solidFill>
                  <a:srgbClr val="333333"/>
                </a:solidFill>
                <a:ea typeface="Times New Roman"/>
                <a:cs typeface="Times New Roman"/>
              </a:rPr>
              <a:t> </a:t>
            </a:r>
            <a:r>
              <a:rPr lang="fa-IR" sz="2800" dirty="0">
                <a:solidFill>
                  <a:srgbClr val="333333"/>
                </a:solidFill>
                <a:latin typeface="Tahoma"/>
                <a:ea typeface="Times New Roman"/>
                <a:cs typeface="B Nazanin"/>
              </a:rPr>
              <a:t>که این امر باعث ایجاد عفونت ها وسایر ناراحتی های گوارش می </a:t>
            </a:r>
            <a:r>
              <a:rPr lang="fa-IR" sz="2800" dirty="0" smtClean="0">
                <a:solidFill>
                  <a:srgbClr val="333333"/>
                </a:solidFill>
                <a:latin typeface="Tahoma"/>
                <a:ea typeface="Times New Roman"/>
                <a:cs typeface="B Nazanin"/>
              </a:rPr>
              <a:t>گردد</a:t>
            </a:r>
          </a:p>
          <a:p>
            <a:pPr algn="just">
              <a:lnSpc>
                <a:spcPct val="115000"/>
              </a:lnSpc>
            </a:pPr>
            <a:r>
              <a:rPr lang="fa-IR" sz="2800" dirty="0" smtClean="0">
                <a:solidFill>
                  <a:srgbClr val="333333"/>
                </a:solidFill>
                <a:latin typeface="Tahoma"/>
                <a:ea typeface="Times New Roman"/>
                <a:cs typeface="B Nazanin"/>
              </a:rPr>
              <a:t> </a:t>
            </a:r>
            <a:r>
              <a:rPr lang="fa-IR" sz="2800" dirty="0">
                <a:solidFill>
                  <a:srgbClr val="333333"/>
                </a:solidFill>
                <a:latin typeface="Tahoma"/>
                <a:ea typeface="Times New Roman"/>
                <a:cs typeface="B Nazanin"/>
              </a:rPr>
              <a:t>در صورت ابتلا به بیماری ویروسی از پزشک تقاضای آنتی بیوتیک نکنید .</a:t>
            </a:r>
            <a:endParaRPr lang="en-US" sz="2800" dirty="0">
              <a:latin typeface="Calibri"/>
              <a:ea typeface="Calibri"/>
              <a:cs typeface="Arial"/>
            </a:endParaRPr>
          </a:p>
          <a:p>
            <a:pPr algn="just">
              <a:lnSpc>
                <a:spcPct val="115000"/>
              </a:lnSpc>
            </a:pPr>
            <a:r>
              <a:rPr lang="fa-IR" sz="2800" dirty="0" smtClean="0">
                <a:solidFill>
                  <a:srgbClr val="333333"/>
                </a:solidFill>
                <a:latin typeface="Tahoma"/>
                <a:ea typeface="Times New Roman"/>
                <a:cs typeface="B Nazanin"/>
              </a:rPr>
              <a:t>آنتی </a:t>
            </a:r>
            <a:r>
              <a:rPr lang="fa-IR" sz="2800" dirty="0">
                <a:solidFill>
                  <a:srgbClr val="333333"/>
                </a:solidFill>
                <a:latin typeface="Tahoma"/>
                <a:ea typeface="Times New Roman"/>
                <a:cs typeface="B Nazanin"/>
              </a:rPr>
              <a:t>بیوتیک های باقی مانده را دور بریزید ، زیرا داروی تجویزی روی همان عفونت به خصوص تاثیر دارد وصرفاً </a:t>
            </a:r>
            <a:r>
              <a:rPr lang="fa-IR" sz="2800" dirty="0" smtClean="0">
                <a:solidFill>
                  <a:srgbClr val="333333"/>
                </a:solidFill>
                <a:latin typeface="Tahoma"/>
                <a:ea typeface="Times New Roman"/>
                <a:cs typeface="B Nazanin"/>
              </a:rPr>
              <a:t>برای </a:t>
            </a:r>
            <a:r>
              <a:rPr lang="fa-IR" sz="2800" dirty="0">
                <a:solidFill>
                  <a:srgbClr val="333333"/>
                </a:solidFill>
                <a:latin typeface="Tahoma"/>
                <a:ea typeface="Times New Roman"/>
                <a:cs typeface="B Nazanin"/>
              </a:rPr>
              <a:t>درمان همان بیماری خاص شما تجویز شده است .</a:t>
            </a:r>
            <a:endParaRPr lang="en-US" sz="2800" dirty="0">
              <a:latin typeface="Calibri"/>
              <a:ea typeface="Calibri"/>
              <a:cs typeface="Arial"/>
            </a:endParaRPr>
          </a:p>
          <a:p>
            <a:pPr marL="0" indent="0" algn="just">
              <a:lnSpc>
                <a:spcPct val="115000"/>
              </a:lnSpc>
              <a:buNone/>
            </a:pPr>
            <a:endParaRPr lang="fa-IR" sz="2800" dirty="0"/>
          </a:p>
        </p:txBody>
      </p:sp>
    </p:spTree>
    <p:extLst>
      <p:ext uri="{BB962C8B-B14F-4D97-AF65-F5344CB8AC3E}">
        <p14:creationId xmlns:p14="http://schemas.microsoft.com/office/powerpoint/2010/main" val="2741113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948720"/>
          </a:xfrm>
        </p:spPr>
        <p:txBody>
          <a:bodyPr/>
          <a:lstStyle/>
          <a:p>
            <a:pPr algn="ctr"/>
            <a:r>
              <a:rPr lang="fa-IR" dirty="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t>نكات مهم</a:t>
            </a:r>
            <a:endParaRPr lang="fa-IR" dirty="0"/>
          </a:p>
        </p:txBody>
      </p:sp>
      <p:sp>
        <p:nvSpPr>
          <p:cNvPr id="3" name="Content Placeholder 2"/>
          <p:cNvSpPr>
            <a:spLocks noGrp="1"/>
          </p:cNvSpPr>
          <p:nvPr>
            <p:ph idx="1"/>
          </p:nvPr>
        </p:nvSpPr>
        <p:spPr/>
        <p:txBody>
          <a:bodyPr>
            <a:normAutofit/>
          </a:bodyPr>
          <a:lstStyle/>
          <a:p>
            <a:pPr lvl="0" algn="just">
              <a:lnSpc>
                <a:spcPct val="115000"/>
              </a:lnSpc>
              <a:buClr>
                <a:srgbClr val="B13F9A"/>
              </a:buClr>
            </a:pPr>
            <a:r>
              <a:rPr lang="fa-IR" sz="2800" dirty="0">
                <a:solidFill>
                  <a:srgbClr val="333333"/>
                </a:solidFill>
                <a:latin typeface="Tahoma"/>
                <a:ea typeface="Times New Roman"/>
                <a:cs typeface="B Nazanin"/>
              </a:rPr>
              <a:t>دوره درمان را حتی در صورت بهبودی کامل کنید .</a:t>
            </a:r>
            <a:endParaRPr lang="en-US" sz="2800" dirty="0">
              <a:solidFill>
                <a:prstClr val="black"/>
              </a:solidFill>
              <a:latin typeface="Calibri"/>
              <a:ea typeface="Calibri"/>
              <a:cs typeface="Arial"/>
            </a:endParaRPr>
          </a:p>
          <a:p>
            <a:pPr lvl="0" algn="just">
              <a:lnSpc>
                <a:spcPct val="115000"/>
              </a:lnSpc>
              <a:buClr>
                <a:srgbClr val="B13F9A"/>
              </a:buClr>
            </a:pPr>
            <a:r>
              <a:rPr lang="fa-IR" sz="2800" dirty="0">
                <a:solidFill>
                  <a:srgbClr val="333333"/>
                </a:solidFill>
                <a:latin typeface="Tahoma"/>
                <a:ea typeface="Times New Roman"/>
                <a:cs typeface="B Nazanin"/>
              </a:rPr>
              <a:t> دارو را سر ساعت مصرف کنید .</a:t>
            </a:r>
            <a:endParaRPr lang="en-US" sz="2800" dirty="0">
              <a:solidFill>
                <a:prstClr val="black"/>
              </a:solidFill>
              <a:latin typeface="Calibri"/>
              <a:ea typeface="Calibri"/>
              <a:cs typeface="Arial"/>
            </a:endParaRPr>
          </a:p>
          <a:p>
            <a:pPr lvl="0" algn="just">
              <a:lnSpc>
                <a:spcPct val="115000"/>
              </a:lnSpc>
              <a:buClr>
                <a:srgbClr val="B13F9A"/>
              </a:buClr>
            </a:pPr>
            <a:r>
              <a:rPr lang="fa-IR" sz="2800" dirty="0" smtClean="0">
                <a:solidFill>
                  <a:srgbClr val="333333"/>
                </a:solidFill>
                <a:latin typeface="Tahoma"/>
                <a:ea typeface="Times New Roman"/>
                <a:cs typeface="B Nazanin"/>
              </a:rPr>
              <a:t>هرگز </a:t>
            </a:r>
            <a:r>
              <a:rPr lang="fa-IR" sz="2800" dirty="0">
                <a:solidFill>
                  <a:srgbClr val="333333"/>
                </a:solidFill>
                <a:latin typeface="Tahoma"/>
                <a:ea typeface="Times New Roman"/>
                <a:cs typeface="B Nazanin"/>
              </a:rPr>
              <a:t>داروی خود را به دیگران پیشنهاد نکنید.</a:t>
            </a:r>
            <a:endParaRPr lang="en-US" sz="2800" dirty="0">
              <a:solidFill>
                <a:prstClr val="black"/>
              </a:solidFill>
              <a:latin typeface="Calibri"/>
              <a:ea typeface="Calibri"/>
              <a:cs typeface="Arial"/>
            </a:endParaRPr>
          </a:p>
          <a:p>
            <a:pPr lvl="0">
              <a:buClr>
                <a:srgbClr val="B13F9A"/>
              </a:buClr>
            </a:pPr>
            <a:r>
              <a:rPr lang="fa-IR" sz="2800" dirty="0">
                <a:solidFill>
                  <a:srgbClr val="333333"/>
                </a:solidFill>
                <a:latin typeface="Tahoma"/>
                <a:ea typeface="Times New Roman"/>
                <a:cs typeface="B Nazanin"/>
              </a:rPr>
              <a:t> در صورت فراموش کردن دوز مصرفی یا اشتباه درمصرف دارو ، با پزشک یا داروساز مشورت کنید</a:t>
            </a:r>
            <a:endParaRPr lang="fa-IR" sz="2800" dirty="0">
              <a:solidFill>
                <a:prstClr val="black"/>
              </a:solidFill>
            </a:endParaRPr>
          </a:p>
          <a:p>
            <a:r>
              <a:rPr lang="fa-IR" sz="2800" dirty="0" smtClean="0">
                <a:solidFill>
                  <a:srgbClr val="333333"/>
                </a:solidFill>
                <a:latin typeface="Tahoma"/>
                <a:ea typeface="Times New Roman"/>
                <a:cs typeface="B Nazanin"/>
              </a:rPr>
              <a:t>آنچه مشخص است اینکه مصرف غیر منطقی و خود سرانه دارو نه تنها موجب درمان بیماری نمی شود بلکه باعث ایجاد عوارض دارویی در طولانی مدت نیز می گردد</a:t>
            </a:r>
          </a:p>
        </p:txBody>
      </p:sp>
    </p:spTree>
    <p:extLst>
      <p:ext uri="{BB962C8B-B14F-4D97-AF65-F5344CB8AC3E}">
        <p14:creationId xmlns:p14="http://schemas.microsoft.com/office/powerpoint/2010/main" val="2323505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76712"/>
          </a:xfrm>
        </p:spPr>
        <p:txBody>
          <a:bodyPr/>
          <a:lstStyle/>
          <a:p>
            <a:pPr algn="ctr"/>
            <a:r>
              <a:rPr lang="fa-IR" dirty="0" smtClean="0"/>
              <a:t>مقاومت آنتي بيوتيك در بدن </a:t>
            </a:r>
            <a:endParaRPr lang="fa-IR" dirty="0"/>
          </a:p>
        </p:txBody>
      </p:sp>
      <p:sp>
        <p:nvSpPr>
          <p:cNvPr id="3" name="Content Placeholder 2"/>
          <p:cNvSpPr>
            <a:spLocks noGrp="1"/>
          </p:cNvSpPr>
          <p:nvPr>
            <p:ph idx="1"/>
          </p:nvPr>
        </p:nvSpPr>
        <p:spPr/>
        <p:txBody>
          <a:bodyPr>
            <a:normAutofit lnSpcReduction="10000"/>
          </a:bodyPr>
          <a:lstStyle/>
          <a:p>
            <a:r>
              <a:rPr lang="fa-IR" sz="2800" b="1" dirty="0">
                <a:solidFill>
                  <a:srgbClr val="FF0000"/>
                </a:solidFill>
                <a:latin typeface="inherit"/>
                <a:ea typeface="Times New Roman"/>
                <a:cs typeface="B Nazanin"/>
              </a:rPr>
              <a:t>مقاومت آنتی بیوتیک در بدن</a:t>
            </a:r>
            <a:r>
              <a:rPr lang="fa-IR" sz="2800" dirty="0">
                <a:solidFill>
                  <a:srgbClr val="212529"/>
                </a:solidFill>
                <a:ea typeface="Times New Roman"/>
                <a:cs typeface="Times New Roman"/>
              </a:rPr>
              <a:t> </a:t>
            </a:r>
            <a:r>
              <a:rPr lang="fa-IR" sz="2800" dirty="0">
                <a:solidFill>
                  <a:srgbClr val="212529"/>
                </a:solidFill>
                <a:latin typeface="inherit"/>
                <a:ea typeface="Times New Roman"/>
                <a:cs typeface="B Nazanin"/>
              </a:rPr>
              <a:t>امروزه یکی از بزرگترین تهدیدات بهداشت جهانی، امنیت غذایی و توسعه است. </a:t>
            </a:r>
            <a:endParaRPr lang="fa-IR" sz="2800" dirty="0" smtClean="0">
              <a:solidFill>
                <a:srgbClr val="212529"/>
              </a:solidFill>
              <a:latin typeface="inherit"/>
              <a:ea typeface="Times New Roman"/>
              <a:cs typeface="B Nazanin"/>
            </a:endParaRPr>
          </a:p>
          <a:p>
            <a:pPr lvl="0">
              <a:buClr>
                <a:srgbClr val="B13F9A"/>
              </a:buClr>
            </a:pPr>
            <a:r>
              <a:rPr lang="fa-IR" sz="2800" b="1" dirty="0">
                <a:solidFill>
                  <a:srgbClr val="FF0000"/>
                </a:solidFill>
                <a:latin typeface="inherit"/>
                <a:ea typeface="Times New Roman"/>
                <a:cs typeface="B Nazanin"/>
              </a:rPr>
              <a:t>مقاومت آنتی بیوتیک در بدن</a:t>
            </a:r>
            <a:r>
              <a:rPr lang="fa-IR" sz="2800" dirty="0">
                <a:solidFill>
                  <a:srgbClr val="FF0000"/>
                </a:solidFill>
                <a:ea typeface="Times New Roman"/>
                <a:cs typeface="Times New Roman"/>
              </a:rPr>
              <a:t> </a:t>
            </a:r>
            <a:r>
              <a:rPr lang="fa-IR" sz="2800" dirty="0">
                <a:solidFill>
                  <a:srgbClr val="212529"/>
                </a:solidFill>
                <a:latin typeface="inherit"/>
                <a:ea typeface="Times New Roman"/>
                <a:cs typeface="B Nazanin"/>
              </a:rPr>
              <a:t>در چندین بخش، به ویژه بهداشت انسان، بهداشت حیوانات و کشاورزی. سازمان بهداشت حائز اهميت است </a:t>
            </a:r>
            <a:endParaRPr lang="fa-IR" sz="2800" dirty="0" smtClean="0">
              <a:solidFill>
                <a:srgbClr val="212529"/>
              </a:solidFill>
              <a:latin typeface="inherit"/>
              <a:ea typeface="Times New Roman"/>
              <a:cs typeface="B Nazanin"/>
            </a:endParaRPr>
          </a:p>
          <a:p>
            <a:pPr lvl="0">
              <a:buClr>
                <a:srgbClr val="B13F9A"/>
              </a:buClr>
            </a:pPr>
            <a:r>
              <a:rPr lang="fa-IR" sz="2800" b="1" dirty="0">
                <a:solidFill>
                  <a:srgbClr val="FF0000"/>
                </a:solidFill>
                <a:latin typeface="inherit"/>
                <a:ea typeface="Times New Roman"/>
                <a:cs typeface="B Nazanin"/>
              </a:rPr>
              <a:t>مقاومت آنتی بیوتیک در بدن</a:t>
            </a:r>
            <a:r>
              <a:rPr lang="fa-IR" sz="2800" dirty="0">
                <a:solidFill>
                  <a:srgbClr val="212529"/>
                </a:solidFill>
                <a:ea typeface="Times New Roman"/>
                <a:cs typeface="Times New Roman"/>
              </a:rPr>
              <a:t> </a:t>
            </a:r>
            <a:r>
              <a:rPr lang="fa-IR" sz="2800" dirty="0">
                <a:solidFill>
                  <a:srgbClr val="212529"/>
                </a:solidFill>
                <a:latin typeface="inherit"/>
                <a:ea typeface="Times New Roman"/>
                <a:cs typeface="B Nazanin"/>
              </a:rPr>
              <a:t>همچنان یک تهدید بزرگ است</a:t>
            </a:r>
          </a:p>
          <a:p>
            <a:pPr algn="just">
              <a:lnSpc>
                <a:spcPct val="115000"/>
              </a:lnSpc>
              <a:spcAft>
                <a:spcPts val="1000"/>
              </a:spcAft>
            </a:pPr>
            <a:r>
              <a:rPr lang="fa-IR" sz="2800" b="1" dirty="0" smtClean="0">
                <a:solidFill>
                  <a:srgbClr val="FF0000"/>
                </a:solidFill>
                <a:latin typeface="inherit"/>
                <a:ea typeface="Times New Roman"/>
                <a:cs typeface="B Nazanin"/>
              </a:rPr>
              <a:t>مقاومت </a:t>
            </a:r>
            <a:r>
              <a:rPr lang="fa-IR" sz="2800" b="1" dirty="0">
                <a:solidFill>
                  <a:srgbClr val="FF0000"/>
                </a:solidFill>
                <a:latin typeface="inherit"/>
                <a:ea typeface="Times New Roman"/>
                <a:cs typeface="B Nazanin"/>
              </a:rPr>
              <a:t>به آنتی بیوتیک </a:t>
            </a:r>
            <a:r>
              <a:rPr lang="fa-IR" sz="2800" dirty="0">
                <a:solidFill>
                  <a:srgbClr val="212529"/>
                </a:solidFill>
                <a:latin typeface="inherit"/>
                <a:ea typeface="Times New Roman"/>
                <a:cs typeface="B Nazanin"/>
              </a:rPr>
              <a:t>منجر به اقامت طولانی تر در بیمارستان، هزینه های بالاتر پزشکی و افزایش مرگ و میر می شود.</a:t>
            </a:r>
            <a:endParaRPr lang="en-US" sz="2400" dirty="0">
              <a:latin typeface="Calibri"/>
              <a:ea typeface="Calibri"/>
              <a:cs typeface="Arial"/>
            </a:endParaRPr>
          </a:p>
          <a:p>
            <a:endParaRPr lang="fa-IR" sz="2800" dirty="0" smtClean="0">
              <a:solidFill>
                <a:srgbClr val="212529"/>
              </a:solidFill>
              <a:latin typeface="inherit"/>
              <a:ea typeface="Times New Roman"/>
              <a:cs typeface="B Nazanin"/>
            </a:endParaRPr>
          </a:p>
          <a:p>
            <a:endParaRPr lang="fa-IR" dirty="0"/>
          </a:p>
        </p:txBody>
      </p:sp>
    </p:spTree>
    <p:extLst>
      <p:ext uri="{BB962C8B-B14F-4D97-AF65-F5344CB8AC3E}">
        <p14:creationId xmlns:p14="http://schemas.microsoft.com/office/powerpoint/2010/main" val="3092296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fa-IR" sz="2400" dirty="0"/>
              <a:t>پیشگیری و کنترل مقاومت آنتی بیوتیک در بدن چگونه است؟</a:t>
            </a:r>
            <a:r>
              <a:rPr lang="en-US" sz="2800" dirty="0"/>
              <a:t/>
            </a:r>
            <a:br>
              <a:rPr lang="en-US" sz="2800" dirty="0"/>
            </a:br>
            <a:endParaRPr lang="fa-IR" sz="2800" dirty="0"/>
          </a:p>
        </p:txBody>
      </p:sp>
      <p:sp>
        <p:nvSpPr>
          <p:cNvPr id="3" name="Content Placeholder 2"/>
          <p:cNvSpPr>
            <a:spLocks noGrp="1"/>
          </p:cNvSpPr>
          <p:nvPr>
            <p:ph idx="1"/>
          </p:nvPr>
        </p:nvSpPr>
        <p:spPr/>
        <p:txBody>
          <a:bodyPr>
            <a:normAutofit fontScale="92500" lnSpcReduction="10000"/>
          </a:bodyPr>
          <a:lstStyle/>
          <a:p>
            <a:pPr algn="just">
              <a:lnSpc>
                <a:spcPct val="110000"/>
              </a:lnSpc>
              <a:spcAft>
                <a:spcPts val="1000"/>
              </a:spcAft>
            </a:pPr>
            <a:r>
              <a:rPr lang="fa-IR" sz="2800" b="1" dirty="0">
                <a:solidFill>
                  <a:srgbClr val="FF0000"/>
                </a:solidFill>
                <a:latin typeface="inherit"/>
                <a:ea typeface="Times New Roman"/>
                <a:cs typeface="B Nazanin"/>
              </a:rPr>
              <a:t>مقاومت آنتی بیوتیک در بدن</a:t>
            </a:r>
            <a:r>
              <a:rPr lang="fa-IR" sz="2800" dirty="0">
                <a:solidFill>
                  <a:srgbClr val="212529"/>
                </a:solidFill>
                <a:latin typeface="Calibri"/>
                <a:ea typeface="Times New Roman"/>
                <a:cs typeface="Times New Roman"/>
              </a:rPr>
              <a:t> </a:t>
            </a:r>
            <a:r>
              <a:rPr lang="fa-IR" sz="2800" dirty="0">
                <a:solidFill>
                  <a:srgbClr val="212529"/>
                </a:solidFill>
                <a:latin typeface="inherit"/>
                <a:ea typeface="Times New Roman"/>
                <a:cs typeface="B Nazanin"/>
              </a:rPr>
              <a:t>با سوء مصرف و استفاده بیش از حد از آنتی بیوتیک ها و همچنین پیشگیری و کنترل ضعیف موجب تسریع عفونت می شود. در کلیه سطوح جامعه می توان گام هایی برای کاهش تاثیر و محدود کردن گسترش مقاومت </a:t>
            </a:r>
            <a:r>
              <a:rPr lang="fa-IR" sz="2800" dirty="0" smtClean="0">
                <a:solidFill>
                  <a:srgbClr val="212529"/>
                </a:solidFill>
                <a:latin typeface="inherit"/>
                <a:ea typeface="Times New Roman"/>
                <a:cs typeface="B Nazanin"/>
              </a:rPr>
              <a:t>برداشت</a:t>
            </a:r>
            <a:r>
              <a:rPr lang="fa-IR" sz="2800" dirty="0">
                <a:solidFill>
                  <a:srgbClr val="212529"/>
                </a:solidFill>
                <a:latin typeface="inherit"/>
                <a:ea typeface="Times New Roman"/>
                <a:cs typeface="B Nazanin"/>
              </a:rPr>
              <a:t> </a:t>
            </a:r>
            <a:r>
              <a:rPr lang="fa-IR" sz="2800" dirty="0" smtClean="0">
                <a:solidFill>
                  <a:srgbClr val="212529"/>
                </a:solidFill>
                <a:latin typeface="inherit"/>
                <a:ea typeface="Times New Roman"/>
                <a:cs typeface="B Nazanin"/>
              </a:rPr>
              <a:t>، كه شامل </a:t>
            </a:r>
          </a:p>
          <a:p>
            <a:pPr algn="just">
              <a:lnSpc>
                <a:spcPct val="110000"/>
              </a:lnSpc>
              <a:spcAft>
                <a:spcPts val="1000"/>
              </a:spcAft>
            </a:pPr>
            <a:r>
              <a:rPr lang="fa-IR" sz="2800" dirty="0" smtClean="0">
                <a:solidFill>
                  <a:srgbClr val="212529"/>
                </a:solidFill>
                <a:latin typeface="inherit"/>
                <a:ea typeface="Times New Roman"/>
                <a:cs typeface="B Nazanin"/>
              </a:rPr>
              <a:t>افراد جامعه</a:t>
            </a:r>
          </a:p>
          <a:p>
            <a:pPr algn="just">
              <a:lnSpc>
                <a:spcPct val="110000"/>
              </a:lnSpc>
              <a:spcAft>
                <a:spcPts val="1000"/>
              </a:spcAft>
            </a:pPr>
            <a:r>
              <a:rPr lang="fa-IR" sz="2800" dirty="0" smtClean="0">
                <a:solidFill>
                  <a:srgbClr val="212529"/>
                </a:solidFill>
                <a:latin typeface="inherit"/>
                <a:ea typeface="Times New Roman"/>
                <a:cs typeface="B Nazanin"/>
              </a:rPr>
              <a:t>متخصصان بهداست </a:t>
            </a:r>
          </a:p>
          <a:p>
            <a:pPr algn="just">
              <a:lnSpc>
                <a:spcPct val="110000"/>
              </a:lnSpc>
              <a:spcAft>
                <a:spcPts val="1000"/>
              </a:spcAft>
            </a:pPr>
            <a:r>
              <a:rPr lang="fa-IR" sz="2800" dirty="0" smtClean="0">
                <a:solidFill>
                  <a:srgbClr val="212529"/>
                </a:solidFill>
                <a:latin typeface="inherit"/>
                <a:ea typeface="Times New Roman"/>
                <a:cs typeface="B Nazanin"/>
              </a:rPr>
              <a:t>بخش كشاورزي</a:t>
            </a:r>
          </a:p>
          <a:p>
            <a:pPr algn="just">
              <a:lnSpc>
                <a:spcPct val="110000"/>
              </a:lnSpc>
              <a:spcAft>
                <a:spcPts val="1000"/>
              </a:spcAft>
            </a:pPr>
            <a:r>
              <a:rPr lang="fa-IR" sz="2800" dirty="0" smtClean="0">
                <a:solidFill>
                  <a:srgbClr val="212529"/>
                </a:solidFill>
                <a:latin typeface="inherit"/>
                <a:ea typeface="Times New Roman"/>
                <a:cs typeface="B Nazanin"/>
              </a:rPr>
              <a:t>سازمان بهداشت جهاني </a:t>
            </a:r>
          </a:p>
          <a:p>
            <a:pPr algn="just">
              <a:lnSpc>
                <a:spcPct val="115000"/>
              </a:lnSpc>
              <a:spcAft>
                <a:spcPts val="1000"/>
              </a:spcAft>
            </a:pPr>
            <a:endParaRPr lang="en-US" sz="2000" dirty="0">
              <a:latin typeface="Calibri"/>
              <a:ea typeface="Calibri"/>
              <a:cs typeface="Arial"/>
            </a:endParaRPr>
          </a:p>
          <a:p>
            <a:pPr algn="just">
              <a:lnSpc>
                <a:spcPct val="115000"/>
              </a:lnSpc>
              <a:spcAft>
                <a:spcPts val="1000"/>
              </a:spcAft>
            </a:pPr>
            <a:endParaRPr lang="en-US" sz="2400" dirty="0">
              <a:latin typeface="Calibri"/>
              <a:ea typeface="Calibri"/>
              <a:cs typeface="Arial"/>
            </a:endParaRPr>
          </a:p>
          <a:p>
            <a:endParaRPr lang="fa-IR" dirty="0"/>
          </a:p>
        </p:txBody>
      </p:sp>
    </p:spTree>
    <p:extLst>
      <p:ext uri="{BB962C8B-B14F-4D97-AF65-F5344CB8AC3E}">
        <p14:creationId xmlns:p14="http://schemas.microsoft.com/office/powerpoint/2010/main" val="4055538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948720"/>
          </a:xfrm>
        </p:spPr>
        <p:txBody>
          <a:bodyPr>
            <a:normAutofit/>
          </a:bodyPr>
          <a:lstStyle/>
          <a:p>
            <a:pPr algn="ctr"/>
            <a:r>
              <a:rPr lang="fa-IR" sz="2800" dirty="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t>برای جلوگیری و کنترل شیوع مقاومت آنتی بیوتیکی، افراد جامعه </a:t>
            </a:r>
            <a:r>
              <a:rPr lang="fa-IR" sz="2800" dirty="0" smtClean="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t>مي توانند :</a:t>
            </a:r>
            <a:endParaRPr lang="fa-IR" sz="2800" dirty="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endParaRPr>
          </a:p>
        </p:txBody>
      </p:sp>
      <p:sp>
        <p:nvSpPr>
          <p:cNvPr id="3" name="Content Placeholder 2"/>
          <p:cNvSpPr>
            <a:spLocks noGrp="1"/>
          </p:cNvSpPr>
          <p:nvPr>
            <p:ph idx="1"/>
          </p:nvPr>
        </p:nvSpPr>
        <p:spPr>
          <a:xfrm>
            <a:off x="457200" y="1628800"/>
            <a:ext cx="7239000" cy="4826936"/>
          </a:xfrm>
        </p:spPr>
        <p:txBody>
          <a:bodyPr/>
          <a:lstStyle/>
          <a:p>
            <a:pPr lvl="0" algn="just">
              <a:lnSpc>
                <a:spcPct val="200000"/>
              </a:lnSpc>
              <a:spcAft>
                <a:spcPts val="1000"/>
              </a:spcAft>
              <a:buClr>
                <a:srgbClr val="B13F9A"/>
              </a:buClr>
            </a:pPr>
            <a:r>
              <a:rPr lang="fa-IR" sz="2000" dirty="0">
                <a:solidFill>
                  <a:srgbClr val="212529"/>
                </a:solidFill>
                <a:latin typeface="inherit"/>
                <a:ea typeface="Times New Roman"/>
                <a:cs typeface="B Nazanin"/>
              </a:rPr>
              <a:t>برای جلوگیری و کنترل شیوع</a:t>
            </a:r>
            <a:r>
              <a:rPr lang="fa-IR" sz="2000" dirty="0">
                <a:solidFill>
                  <a:srgbClr val="212529"/>
                </a:solidFill>
                <a:latin typeface="Calibri"/>
                <a:ea typeface="Times New Roman"/>
                <a:cs typeface="Times New Roman"/>
              </a:rPr>
              <a:t> </a:t>
            </a:r>
            <a:r>
              <a:rPr lang="fa-IR" sz="2000" b="1" dirty="0">
                <a:solidFill>
                  <a:srgbClr val="FF0000"/>
                </a:solidFill>
                <a:latin typeface="inherit"/>
                <a:ea typeface="Times New Roman"/>
                <a:cs typeface="B Nazanin"/>
              </a:rPr>
              <a:t>مقاومت آنتی بیوتیک در بدن</a:t>
            </a:r>
            <a:r>
              <a:rPr lang="fa-IR" sz="2000" dirty="0">
                <a:solidFill>
                  <a:srgbClr val="212529"/>
                </a:solidFill>
                <a:latin typeface="Calibri"/>
                <a:ea typeface="Times New Roman"/>
                <a:cs typeface="Times New Roman"/>
              </a:rPr>
              <a:t> </a:t>
            </a:r>
            <a:r>
              <a:rPr lang="fa-IR" sz="2000" dirty="0">
                <a:solidFill>
                  <a:srgbClr val="212529"/>
                </a:solidFill>
                <a:latin typeface="inherit"/>
                <a:ea typeface="Times New Roman"/>
                <a:cs typeface="B Nazanin"/>
              </a:rPr>
              <a:t>، افراد می توانند فقط در صورت تجویز آنتی بیوتیک ها توسط </a:t>
            </a:r>
            <a:r>
              <a:rPr lang="fa-IR" sz="2000" dirty="0" smtClean="0">
                <a:solidFill>
                  <a:srgbClr val="212529"/>
                </a:solidFill>
                <a:latin typeface="inherit"/>
                <a:ea typeface="Times New Roman"/>
                <a:cs typeface="B Nazanin"/>
              </a:rPr>
              <a:t>پزشك معالج آن </a:t>
            </a:r>
            <a:r>
              <a:rPr lang="fa-IR" sz="2000" dirty="0">
                <a:solidFill>
                  <a:srgbClr val="212529"/>
                </a:solidFill>
                <a:latin typeface="inherit"/>
                <a:ea typeface="Times New Roman"/>
                <a:cs typeface="B Nazanin"/>
              </a:rPr>
              <a:t>ها را مصرف کنند. اگر </a:t>
            </a:r>
            <a:r>
              <a:rPr lang="fa-IR" sz="2000" dirty="0" smtClean="0">
                <a:solidFill>
                  <a:srgbClr val="212529"/>
                </a:solidFill>
                <a:latin typeface="inherit"/>
                <a:ea typeface="Times New Roman"/>
                <a:cs typeface="B Nazanin"/>
              </a:rPr>
              <a:t>پزشك شما </a:t>
            </a:r>
            <a:r>
              <a:rPr lang="fa-IR" sz="2000" dirty="0">
                <a:solidFill>
                  <a:srgbClr val="212529"/>
                </a:solidFill>
                <a:latin typeface="inherit"/>
                <a:ea typeface="Times New Roman"/>
                <a:cs typeface="B Nazanin"/>
              </a:rPr>
              <a:t>می گوید شما به آنتی بیوتیک نیاز ندارید، هرگز آنتی بیوتیک درخواست نکنید. همیشه هنگام استفاده از آنتی بیوتیک به نکات بهداشتی و درمانی خود عمل کنید. هرگز آنتی بیوتیک های مانده را به اشتراک نگذارید و استفاده نکنید. با شستن مرتب دست ها، آماده سازی بهداشتی غذا، پرهیز از تماس نزدیک با افراد بیمار، انجام رابطه جنسی ایمن و به روز نگه داشتن واکسن ها از بروز عفونت جلوگیری کنید</a:t>
            </a:r>
          </a:p>
          <a:p>
            <a:pPr lvl="0" algn="just">
              <a:lnSpc>
                <a:spcPct val="115000"/>
              </a:lnSpc>
              <a:spcAft>
                <a:spcPts val="1000"/>
              </a:spcAft>
              <a:buClr>
                <a:srgbClr val="B13F9A"/>
              </a:buClr>
            </a:pPr>
            <a:endParaRPr lang="en-US" sz="1700" dirty="0">
              <a:solidFill>
                <a:prstClr val="black"/>
              </a:solidFill>
              <a:latin typeface="Calibri"/>
              <a:ea typeface="Calibri"/>
              <a:cs typeface="Arial"/>
            </a:endParaRPr>
          </a:p>
          <a:p>
            <a:endParaRPr lang="fa-IR" dirty="0"/>
          </a:p>
        </p:txBody>
      </p:sp>
    </p:spTree>
    <p:extLst>
      <p:ext uri="{BB962C8B-B14F-4D97-AF65-F5344CB8AC3E}">
        <p14:creationId xmlns:p14="http://schemas.microsoft.com/office/powerpoint/2010/main" val="40333116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67</TotalTime>
  <Words>755</Words>
  <Application>Microsoft Office PowerPoint</Application>
  <PresentationFormat>On-screen Show (4:3)</PresentationFormat>
  <Paragraphs>60</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Opulent</vt:lpstr>
      <vt:lpstr>آگاه سازي داروهاي آنتي ميكروبيال</vt:lpstr>
      <vt:lpstr>مقاومت ميكروبي چيست </vt:lpstr>
      <vt:lpstr>مقاومت باکتریها چگونه وتحت تاثیر چه عواملی ایجاد می شود؟ </vt:lpstr>
      <vt:lpstr>نكات مهم</vt:lpstr>
      <vt:lpstr>نكات مهم</vt:lpstr>
      <vt:lpstr>نكات مهم</vt:lpstr>
      <vt:lpstr>مقاومت آنتي بيوتيك در بدن </vt:lpstr>
      <vt:lpstr>پیشگیری و کنترل مقاومت آنتی بیوتیک در بدن چگونه است؟ </vt:lpstr>
      <vt:lpstr>برای جلوگیری و کنترل شیوع مقاومت آنتی بیوتیکی، افراد جامعه مي توانند :</vt:lpstr>
      <vt:lpstr>پنج کلید سازمان بهداشت جهانی برای غذای ایمن </vt:lpstr>
      <vt:lpstr>برای جلوگیری و کنترل شیوع مقاومت آنتی بیوتیکی، متخصصان بهداشت می توانند:</vt:lpstr>
      <vt:lpstr>برای جلوگیری و کنترل گسترش مقاومت آنتی بیوتیک در بدن ، بخش کشاورزی می تواند: </vt:lpstr>
      <vt:lpstr>یشرفت های اخیر در رابطه با مقاومت آنتی بیوتیک در بدن</vt:lpstr>
      <vt:lpstr>برنامه سازمان بهداشت جهانی برای مقاومت آنتی بیوتیک</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آگاه سازي داروهاي آنتي ميكروبيال</dc:title>
  <dc:creator>الهام قهرمانی</dc:creator>
  <cp:lastModifiedBy>الهام قهرمانی</cp:lastModifiedBy>
  <cp:revision>10</cp:revision>
  <dcterms:created xsi:type="dcterms:W3CDTF">2021-11-04T04:43:01Z</dcterms:created>
  <dcterms:modified xsi:type="dcterms:W3CDTF">2021-11-04T06:10:13Z</dcterms:modified>
</cp:coreProperties>
</file>